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6858000" cy="9144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58" y="10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8FE2ACE-1AE0-434F-A10A-48F1A02F58AF}" type="datetimeFigureOut">
              <a:rPr kumimoji="1" lang="ja-JP" altLang="en-US" smtClean="0"/>
              <a:t>2023/7/28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769249-FDB6-4EB2-819E-15130C65B8DF}" type="slidenum">
              <a:rPr kumimoji="1" lang="ja-JP" altLang="en-US" smtClean="0"/>
              <a:t>‹#›</a:t>
            </a:fld>
            <a:endParaRPr kumimoji="1" lang="ja-JP" altLang="en-US"/>
          </a:p>
        </p:txBody>
      </p:sp>
    </p:spTree>
    <p:extLst>
      <p:ext uri="{BB962C8B-B14F-4D97-AF65-F5344CB8AC3E}">
        <p14:creationId xmlns:p14="http://schemas.microsoft.com/office/powerpoint/2010/main" val="2773855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8FE2ACE-1AE0-434F-A10A-48F1A02F58AF}" type="datetimeFigureOut">
              <a:rPr kumimoji="1" lang="ja-JP" altLang="en-US" smtClean="0"/>
              <a:t>2023/7/28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769249-FDB6-4EB2-819E-15130C65B8DF}" type="slidenum">
              <a:rPr kumimoji="1" lang="ja-JP" altLang="en-US" smtClean="0"/>
              <a:t>‹#›</a:t>
            </a:fld>
            <a:endParaRPr kumimoji="1" lang="ja-JP" altLang="en-US"/>
          </a:p>
        </p:txBody>
      </p:sp>
    </p:spTree>
    <p:extLst>
      <p:ext uri="{BB962C8B-B14F-4D97-AF65-F5344CB8AC3E}">
        <p14:creationId xmlns:p14="http://schemas.microsoft.com/office/powerpoint/2010/main" val="2428530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8FE2ACE-1AE0-434F-A10A-48F1A02F58AF}" type="datetimeFigureOut">
              <a:rPr kumimoji="1" lang="ja-JP" altLang="en-US" smtClean="0"/>
              <a:t>2023/7/28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769249-FDB6-4EB2-819E-15130C65B8DF}" type="slidenum">
              <a:rPr kumimoji="1" lang="ja-JP" altLang="en-US" smtClean="0"/>
              <a:t>‹#›</a:t>
            </a:fld>
            <a:endParaRPr kumimoji="1" lang="ja-JP" altLang="en-US"/>
          </a:p>
        </p:txBody>
      </p:sp>
    </p:spTree>
    <p:extLst>
      <p:ext uri="{BB962C8B-B14F-4D97-AF65-F5344CB8AC3E}">
        <p14:creationId xmlns:p14="http://schemas.microsoft.com/office/powerpoint/2010/main" val="1102654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8FE2ACE-1AE0-434F-A10A-48F1A02F58AF}" type="datetimeFigureOut">
              <a:rPr kumimoji="1" lang="ja-JP" altLang="en-US" smtClean="0"/>
              <a:t>2023/7/28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769249-FDB6-4EB2-819E-15130C65B8DF}" type="slidenum">
              <a:rPr kumimoji="1" lang="ja-JP" altLang="en-US" smtClean="0"/>
              <a:t>‹#›</a:t>
            </a:fld>
            <a:endParaRPr kumimoji="1" lang="ja-JP" altLang="en-US"/>
          </a:p>
        </p:txBody>
      </p:sp>
    </p:spTree>
    <p:extLst>
      <p:ext uri="{BB962C8B-B14F-4D97-AF65-F5344CB8AC3E}">
        <p14:creationId xmlns:p14="http://schemas.microsoft.com/office/powerpoint/2010/main" val="2297487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8FE2ACE-1AE0-434F-A10A-48F1A02F58AF}" type="datetimeFigureOut">
              <a:rPr kumimoji="1" lang="ja-JP" altLang="en-US" smtClean="0"/>
              <a:t>2023/7/28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769249-FDB6-4EB2-819E-15130C65B8DF}" type="slidenum">
              <a:rPr kumimoji="1" lang="ja-JP" altLang="en-US" smtClean="0"/>
              <a:t>‹#›</a:t>
            </a:fld>
            <a:endParaRPr kumimoji="1" lang="ja-JP" altLang="en-US"/>
          </a:p>
        </p:txBody>
      </p:sp>
    </p:spTree>
    <p:extLst>
      <p:ext uri="{BB962C8B-B14F-4D97-AF65-F5344CB8AC3E}">
        <p14:creationId xmlns:p14="http://schemas.microsoft.com/office/powerpoint/2010/main" val="997509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8FE2ACE-1AE0-434F-A10A-48F1A02F58AF}" type="datetimeFigureOut">
              <a:rPr kumimoji="1" lang="ja-JP" altLang="en-US" smtClean="0"/>
              <a:t>2023/7/28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B769249-FDB6-4EB2-819E-15130C65B8DF}" type="slidenum">
              <a:rPr kumimoji="1" lang="ja-JP" altLang="en-US" smtClean="0"/>
              <a:t>‹#›</a:t>
            </a:fld>
            <a:endParaRPr kumimoji="1" lang="ja-JP" altLang="en-US"/>
          </a:p>
        </p:txBody>
      </p:sp>
    </p:spTree>
    <p:extLst>
      <p:ext uri="{BB962C8B-B14F-4D97-AF65-F5344CB8AC3E}">
        <p14:creationId xmlns:p14="http://schemas.microsoft.com/office/powerpoint/2010/main" val="2140953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8FE2ACE-1AE0-434F-A10A-48F1A02F58AF}" type="datetimeFigureOut">
              <a:rPr kumimoji="1" lang="ja-JP" altLang="en-US" smtClean="0"/>
              <a:t>2023/7/28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B769249-FDB6-4EB2-819E-15130C65B8DF}" type="slidenum">
              <a:rPr kumimoji="1" lang="ja-JP" altLang="en-US" smtClean="0"/>
              <a:t>‹#›</a:t>
            </a:fld>
            <a:endParaRPr kumimoji="1" lang="ja-JP" altLang="en-US"/>
          </a:p>
        </p:txBody>
      </p:sp>
    </p:spTree>
    <p:extLst>
      <p:ext uri="{BB962C8B-B14F-4D97-AF65-F5344CB8AC3E}">
        <p14:creationId xmlns:p14="http://schemas.microsoft.com/office/powerpoint/2010/main" val="3667352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8FE2ACE-1AE0-434F-A10A-48F1A02F58AF}" type="datetimeFigureOut">
              <a:rPr kumimoji="1" lang="ja-JP" altLang="en-US" smtClean="0"/>
              <a:t>2023/7/28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B769249-FDB6-4EB2-819E-15130C65B8DF}" type="slidenum">
              <a:rPr kumimoji="1" lang="ja-JP" altLang="en-US" smtClean="0"/>
              <a:t>‹#›</a:t>
            </a:fld>
            <a:endParaRPr kumimoji="1" lang="ja-JP" altLang="en-US"/>
          </a:p>
        </p:txBody>
      </p:sp>
    </p:spTree>
    <p:extLst>
      <p:ext uri="{BB962C8B-B14F-4D97-AF65-F5344CB8AC3E}">
        <p14:creationId xmlns:p14="http://schemas.microsoft.com/office/powerpoint/2010/main" val="3226309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8FE2ACE-1AE0-434F-A10A-48F1A02F58AF}" type="datetimeFigureOut">
              <a:rPr kumimoji="1" lang="ja-JP" altLang="en-US" smtClean="0"/>
              <a:t>2023/7/28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B769249-FDB6-4EB2-819E-15130C65B8DF}" type="slidenum">
              <a:rPr kumimoji="1" lang="ja-JP" altLang="en-US" smtClean="0"/>
              <a:t>‹#›</a:t>
            </a:fld>
            <a:endParaRPr kumimoji="1" lang="ja-JP" altLang="en-US"/>
          </a:p>
        </p:txBody>
      </p:sp>
    </p:spTree>
    <p:extLst>
      <p:ext uri="{BB962C8B-B14F-4D97-AF65-F5344CB8AC3E}">
        <p14:creationId xmlns:p14="http://schemas.microsoft.com/office/powerpoint/2010/main" val="1554197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8FE2ACE-1AE0-434F-A10A-48F1A02F58AF}" type="datetimeFigureOut">
              <a:rPr kumimoji="1" lang="ja-JP" altLang="en-US" smtClean="0"/>
              <a:t>2023/7/28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B769249-FDB6-4EB2-819E-15130C65B8DF}" type="slidenum">
              <a:rPr kumimoji="1" lang="ja-JP" altLang="en-US" smtClean="0"/>
              <a:t>‹#›</a:t>
            </a:fld>
            <a:endParaRPr kumimoji="1" lang="ja-JP" altLang="en-US"/>
          </a:p>
        </p:txBody>
      </p:sp>
    </p:spTree>
    <p:extLst>
      <p:ext uri="{BB962C8B-B14F-4D97-AF65-F5344CB8AC3E}">
        <p14:creationId xmlns:p14="http://schemas.microsoft.com/office/powerpoint/2010/main" val="632236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8FE2ACE-1AE0-434F-A10A-48F1A02F58AF}" type="datetimeFigureOut">
              <a:rPr kumimoji="1" lang="ja-JP" altLang="en-US" smtClean="0"/>
              <a:t>2023/7/28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B769249-FDB6-4EB2-819E-15130C65B8DF}" type="slidenum">
              <a:rPr kumimoji="1" lang="ja-JP" altLang="en-US" smtClean="0"/>
              <a:t>‹#›</a:t>
            </a:fld>
            <a:endParaRPr kumimoji="1" lang="ja-JP" altLang="en-US"/>
          </a:p>
        </p:txBody>
      </p:sp>
    </p:spTree>
    <p:extLst>
      <p:ext uri="{BB962C8B-B14F-4D97-AF65-F5344CB8AC3E}">
        <p14:creationId xmlns:p14="http://schemas.microsoft.com/office/powerpoint/2010/main" val="1737519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8FE2ACE-1AE0-434F-A10A-48F1A02F58AF}" type="datetimeFigureOut">
              <a:rPr kumimoji="1" lang="ja-JP" altLang="en-US" smtClean="0"/>
              <a:t>2023/7/28</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B769249-FDB6-4EB2-819E-15130C65B8DF}" type="slidenum">
              <a:rPr kumimoji="1" lang="ja-JP" altLang="en-US" smtClean="0"/>
              <a:t>‹#›</a:t>
            </a:fld>
            <a:endParaRPr kumimoji="1" lang="ja-JP" altLang="en-US"/>
          </a:p>
        </p:txBody>
      </p:sp>
    </p:spTree>
    <p:extLst>
      <p:ext uri="{BB962C8B-B14F-4D97-AF65-F5344CB8AC3E}">
        <p14:creationId xmlns:p14="http://schemas.microsoft.com/office/powerpoint/2010/main" val="2435385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oyukai@ynu.ca.jp" TargetMode="External"/><Relationship Id="rId2" Type="http://schemas.openxmlformats.org/officeDocument/2006/relationships/hyperlink" Target="http://koyukai.ynu.ac.jp/"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404664" y="1763688"/>
            <a:ext cx="6264696"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新入生の皆さまへ！</a:t>
            </a:r>
            <a:endParaRPr lang="en-US" altLang="ja-JP"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「横浜港ナイトクルーシング」と</a:t>
            </a:r>
            <a:endParaRPr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「横浜三塔　</a:t>
            </a:r>
            <a:r>
              <a:rPr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King</a:t>
            </a: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Queen</a:t>
            </a: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Jack</a:t>
            </a:r>
            <a:r>
              <a:rPr kumimoji="1"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巡り～」ご案内</a:t>
            </a:r>
            <a:endParaRPr kumimoji="1"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p:cNvSpPr/>
          <p:nvPr/>
        </p:nvSpPr>
        <p:spPr>
          <a:xfrm>
            <a:off x="332656" y="3131840"/>
            <a:ext cx="6264696"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校友会と各同窓会の共催</a:t>
            </a:r>
            <a:r>
              <a:rPr lang="ja-JP" altLang="en-US" sz="1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で新入生の皆</a:t>
            </a:r>
            <a:r>
              <a:rPr lang="ja-JP" altLang="en-US"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さまに横浜を知っていただこうと、横浜港の素敵な夜景をご堪能いただくクルージングを企画しました</a:t>
            </a:r>
            <a:r>
              <a:rPr lang="ja-JP" altLang="en-US" sz="1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横浜」を深く知っていただく機会です。ご参加お待ちしています！</a:t>
            </a:r>
            <a:endParaRPr lang="en-US" altLang="ja-JP"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356175" y="3851920"/>
            <a:ext cx="6264696" cy="4824536"/>
          </a:xfrm>
          <a:prstGeom prst="roundRect">
            <a:avLst>
              <a:gd name="adj" fmla="val 1155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開催日時</a:t>
            </a:r>
            <a:r>
              <a:rPr kumimoji="1" lang="ja-JP" altLang="en-US"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2023</a:t>
            </a:r>
            <a:r>
              <a:rPr kumimoji="1" lang="ja-JP" altLang="en-US"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)18:30</a:t>
            </a:r>
            <a:r>
              <a:rPr kumimoji="1" lang="ja-JP" altLang="en-US"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20:30</a:t>
            </a:r>
            <a:r>
              <a:rPr kumimoji="1" lang="ja-JP" altLang="en-US" sz="1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頃</a:t>
            </a:r>
            <a:endParaRPr kumimoji="1" lang="en-US" altLang="ja-JP" sz="1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集合時間：</a:t>
            </a:r>
            <a:r>
              <a:rPr lang="en-US" altLang="ja-JP" sz="1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18:00</a:t>
            </a:r>
            <a:r>
              <a:rPr lang="ja-JP" altLang="en-US" sz="1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出欠を確認</a:t>
            </a:r>
            <a:r>
              <a:rPr lang="ja-JP" altLang="en-US" sz="1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しますので早め</a:t>
            </a:r>
            <a:r>
              <a:rPr lang="ja-JP" altLang="en-US"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にお集まり</a:t>
            </a:r>
            <a:r>
              <a:rPr lang="ja-JP" altLang="en-US" sz="1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ください。）</a:t>
            </a:r>
            <a:endParaRPr lang="en-US" altLang="ja-JP" sz="1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集合</a:t>
            </a:r>
            <a:r>
              <a:rPr kumimoji="1" lang="ja-JP" altLang="en-US"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場所</a:t>
            </a:r>
            <a:r>
              <a:rPr kumimoji="1" lang="ja-JP" altLang="en-US" sz="1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：ピア</a:t>
            </a:r>
            <a:r>
              <a:rPr lang="ja-JP" altLang="en-US" sz="1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象</a:t>
            </a:r>
            <a:r>
              <a:rPr lang="ja-JP" altLang="en-US"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鼻（横浜市中区海岸通１丁目付近）</a:t>
            </a:r>
            <a:endParaRPr kumimoji="1" lang="en-US" altLang="ja-JP"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参加費</a:t>
            </a:r>
            <a:r>
              <a:rPr lang="ja-JP" altLang="en-US"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：校友会費又は同窓会費納入者の方は無料です。</a:t>
            </a:r>
            <a:endParaRPr lang="en-US" altLang="ja-JP"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同窓会費未納の方及びご家族の方</a:t>
            </a:r>
            <a:r>
              <a:rPr lang="ja-JP" altLang="en-US" sz="1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は</a:t>
            </a:r>
            <a:r>
              <a:rPr lang="en-US" altLang="ja-JP" sz="1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2,000</a:t>
            </a:r>
            <a:r>
              <a:rPr lang="ja-JP" altLang="en-US" sz="1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円を集合</a:t>
            </a:r>
            <a:r>
              <a:rPr lang="ja-JP" altLang="en-US" sz="1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場所</a:t>
            </a:r>
            <a:r>
              <a:rPr lang="ja-JP" altLang="en-US" sz="1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で</a:t>
            </a:r>
            <a:endParaRPr lang="en-US" altLang="ja-JP" sz="1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徴収</a:t>
            </a:r>
            <a:r>
              <a:rPr lang="ja-JP" altLang="en-US" sz="1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します。</a:t>
            </a:r>
            <a:r>
              <a:rPr lang="ja-JP" altLang="en-US"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r>
            <a:br>
              <a:rPr lang="ja-JP" altLang="en-US"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また</a:t>
            </a:r>
            <a:r>
              <a:rPr lang="ja-JP" altLang="en-US"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集合</a:t>
            </a:r>
            <a:r>
              <a:rPr lang="ja-JP" altLang="en-US"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場所までの交通費は自己負担となります。</a:t>
            </a:r>
            <a:endParaRPr lang="en-US" altLang="ja-JP"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8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食事　　：クルーズ船で美味しい</a:t>
            </a:r>
            <a:r>
              <a:rPr kumimoji="1" lang="ja-JP" altLang="en-US" sz="1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パンと</a:t>
            </a:r>
            <a:r>
              <a:rPr kumimoji="1" lang="ja-JP" altLang="en-US"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飲み物をご用意して</a:t>
            </a:r>
            <a:r>
              <a:rPr kumimoji="1" lang="ja-JP" altLang="en-US" sz="1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います</a:t>
            </a:r>
            <a:r>
              <a:rPr kumimoji="1" lang="ja-JP" altLang="en-US"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8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募集人数：</a:t>
            </a:r>
            <a:r>
              <a:rPr lang="ja-JP" altLang="en-US" sz="1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１５０名（</a:t>
            </a:r>
            <a:r>
              <a:rPr lang="ja-JP" altLang="en-US" sz="1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先着順</a:t>
            </a:r>
            <a:r>
              <a:rPr lang="en-US" altLang="ja-JP" sz="14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8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申込方法：夏休み明け</a:t>
            </a:r>
            <a:r>
              <a:rPr kumimoji="1" lang="ja-JP" altLang="en-US" sz="1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に </a:t>
            </a:r>
            <a:r>
              <a:rPr kumimoji="1" lang="en-US" altLang="ja-JP" sz="1400" u="sng"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hlinkClick r:id="rId2"/>
              </a:rPr>
              <a:t>http://koyukai.ynu.ac.jp/</a:t>
            </a:r>
            <a:r>
              <a:rPr kumimoji="1" lang="en-US" altLang="ja-JP" sz="1400" u="sng"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で受付</a:t>
            </a:r>
            <a:r>
              <a:rPr lang="ja-JP" altLang="en-US" sz="1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け</a:t>
            </a:r>
            <a:r>
              <a:rPr kumimoji="1" lang="ja-JP" altLang="en-US" sz="1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ます</a:t>
            </a:r>
            <a:r>
              <a:rPr kumimoji="1" lang="ja-JP" altLang="en-US" sz="1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受付は</a:t>
            </a:r>
            <a:r>
              <a:rPr lang="ja-JP" altLang="en-US" sz="14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先着順ですが、申込状況によっては所属学部</a:t>
            </a:r>
            <a:r>
              <a:rPr lang="ja-JP" altLang="en-US" sz="14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大学院</a:t>
            </a:r>
            <a:endParaRPr lang="en-US" altLang="ja-JP" sz="14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　参加者割合の調整をさせて</a:t>
            </a:r>
            <a:r>
              <a:rPr lang="ja-JP" altLang="en-US" sz="14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いただくこと</a:t>
            </a:r>
            <a:r>
              <a:rPr lang="ja-JP" altLang="en-US" sz="14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があります</a:t>
            </a:r>
            <a:r>
              <a:rPr lang="ja-JP" altLang="en-US" sz="14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校友会</a:t>
            </a:r>
            <a:r>
              <a:rPr kumimoji="1" lang="ja-JP" altLang="en-US"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事務局：</a:t>
            </a:r>
            <a:r>
              <a:rPr lang="ja-JP" altLang="en-US" sz="1400" u="sng"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ﾒﾙｱﾄﾞ</a:t>
            </a:r>
            <a:r>
              <a:rPr kumimoji="1" lang="ja-JP" altLang="en-US" sz="1400" u="sng"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u="sng"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hlinkClick r:id="rId3"/>
              </a:rPr>
              <a:t>koyukai@ynu.ca.jp</a:t>
            </a:r>
            <a:r>
              <a:rPr kumimoji="1" lang="ja-JP" altLang="en-US" sz="1400" u="sng"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400" u="sng"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コースやスケジュールは裏面をご覧ください。</a:t>
            </a:r>
            <a:endParaRPr lang="en-US" altLang="ja-JP"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400" u="sng"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400" u="sng"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400" u="sng"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 name="図 1">
            <a:extLst>
              <a:ext uri="{FF2B5EF4-FFF2-40B4-BE49-F238E27FC236}">
                <a16:creationId xmlns:a16="http://schemas.microsoft.com/office/drawing/2014/main" xmlns="" id="{249EF30F-435B-46B9-9E94-3EAAA56991D1}"/>
              </a:ext>
            </a:extLst>
          </p:cNvPr>
          <p:cNvPicPr>
            <a:picLocks noChangeAspect="1"/>
          </p:cNvPicPr>
          <p:nvPr/>
        </p:nvPicPr>
        <p:blipFill>
          <a:blip r:embed="rId4"/>
          <a:stretch>
            <a:fillRect/>
          </a:stretch>
        </p:blipFill>
        <p:spPr>
          <a:xfrm>
            <a:off x="0" y="58823"/>
            <a:ext cx="6858000" cy="1632857"/>
          </a:xfrm>
          <a:prstGeom prst="rect">
            <a:avLst/>
          </a:prstGeom>
        </p:spPr>
      </p:pic>
    </p:spTree>
    <p:extLst>
      <p:ext uri="{BB962C8B-B14F-4D97-AF65-F5344CB8AC3E}">
        <p14:creationId xmlns:p14="http://schemas.microsoft.com/office/powerpoint/2010/main" val="1921719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282883" y="3767033"/>
            <a:ext cx="6264696" cy="4914893"/>
            <a:chOff x="316557" y="161163"/>
            <a:chExt cx="6264696" cy="4914893"/>
          </a:xfrm>
        </p:grpSpPr>
        <p:sp>
          <p:nvSpPr>
            <p:cNvPr id="6" name="角丸四角形 5"/>
            <p:cNvSpPr/>
            <p:nvPr/>
          </p:nvSpPr>
          <p:spPr>
            <a:xfrm>
              <a:off x="316557" y="541984"/>
              <a:ext cx="6264696" cy="4534072"/>
            </a:xfrm>
            <a:prstGeom prst="roundRect">
              <a:avLst>
                <a:gd name="adj" fmla="val 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横浜には</a:t>
              </a:r>
              <a:r>
                <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横浜三塔</a:t>
              </a:r>
              <a:r>
                <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と呼ばれる３つの塔があります。横浜港を訪れる外国船員が、トランプのカードに見立てて</a:t>
              </a:r>
              <a:r>
                <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｢King｣｢Queen｣｢Jack｣</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と呼んだことが由来と言われています。</a:t>
              </a:r>
              <a:r>
                <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｢King｣</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は</a:t>
              </a:r>
              <a:r>
                <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1928</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年竣工、現在の神奈川県庁です。</a:t>
              </a:r>
              <a:r>
                <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｢Queen｣</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は</a:t>
              </a:r>
              <a:r>
                <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1934</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年竣工、現在の横浜税関、</a:t>
              </a:r>
              <a:r>
                <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｢Jack｣</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は</a:t>
              </a:r>
              <a:r>
                <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1917</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年竣工、現在の横浜市開港記念会館となっています。</a:t>
              </a:r>
              <a:endPar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この三塔を同時に見ることが出来る３つのスポットを１日で全てまわると願いが叶う</a:t>
              </a:r>
              <a:r>
                <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という都市伝説があります。皆さま</a:t>
              </a:r>
              <a:r>
                <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これからの大学生活で叶えたい夢をお願いしてみてはいかがでしょうか。</a:t>
              </a:r>
              <a:endPar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三塔同時に見える</a:t>
              </a:r>
              <a:r>
                <a:rPr lang="ja-JP" altLang="en-US" sz="12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お願いスポット</a:t>
              </a:r>
              <a:r>
                <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の残り２つは・・・</a:t>
              </a:r>
              <a:endPar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12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大桟橋国際客船ターミナル</a:t>
              </a:r>
              <a:r>
                <a:rPr lang="en-US" altLang="ja-JP" sz="12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と</a:t>
              </a:r>
              <a:r>
                <a:rPr lang="en-US" altLang="ja-JP" sz="12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横浜赤レンガ倉庫（赤レンガパーク海側）</a:t>
              </a:r>
              <a:r>
                <a:rPr lang="en-US" altLang="ja-JP" sz="12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このツアーで３つのお願いスポットを</a:t>
              </a:r>
              <a:r>
                <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日で全てまわることはできませんが、</a:t>
              </a:r>
              <a:endPar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皆さま、いつの日かチャレンジしてみてください。</a:t>
              </a:r>
              <a:endPar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横巻き 7"/>
            <p:cNvSpPr/>
            <p:nvPr/>
          </p:nvSpPr>
          <p:spPr>
            <a:xfrm>
              <a:off x="784609" y="161163"/>
              <a:ext cx="5328592" cy="587955"/>
            </a:xfrm>
            <a:prstGeom prst="horizontalScroll">
              <a:avLst>
                <a:gd name="adj" fmla="val 17885"/>
              </a:avLst>
            </a:prstGeom>
            <a:solidFill>
              <a:srgbClr val="FFFF99"/>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「横浜三塔物語～夜の</a:t>
              </a:r>
              <a:r>
                <a:rPr lang="en-US" altLang="ja-JP" sz="16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King</a:t>
              </a:r>
              <a:r>
                <a:rPr lang="ja-JP" altLang="en-US" sz="16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Queen</a:t>
              </a:r>
              <a:r>
                <a:rPr lang="ja-JP" altLang="en-US" sz="16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Jack</a:t>
              </a:r>
              <a:r>
                <a:rPr lang="ja-JP" altLang="en-US" sz="16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巡り～」</a:t>
              </a:r>
              <a:endParaRPr lang="ja-JP" altLang="en-US" sz="16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2" name="グループ化 1"/>
          <p:cNvGrpSpPr/>
          <p:nvPr/>
        </p:nvGrpSpPr>
        <p:grpSpPr>
          <a:xfrm>
            <a:off x="282883" y="296525"/>
            <a:ext cx="6264696" cy="3257061"/>
            <a:chOff x="347277" y="5370033"/>
            <a:chExt cx="6264696" cy="3257061"/>
          </a:xfrm>
        </p:grpSpPr>
        <p:sp>
          <p:nvSpPr>
            <p:cNvPr id="14" name="角丸四角形 13"/>
            <p:cNvSpPr/>
            <p:nvPr/>
          </p:nvSpPr>
          <p:spPr>
            <a:xfrm>
              <a:off x="347277" y="5725487"/>
              <a:ext cx="6264696" cy="2901607"/>
            </a:xfrm>
            <a:prstGeom prst="roundRect">
              <a:avLst>
                <a:gd name="adj" fmla="val 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横浜といえばなんと言っても</a:t>
              </a:r>
              <a:r>
                <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横浜港</a:t>
              </a:r>
              <a:r>
                <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高台から港を眺めるのもロマンティックですが、クルーズ船に乗って、横浜の街並みやライトアップされたベイブリッジ、船のコンテナを積み下しをしているガントリークレーンなど、海から眺める景色も最高です。夕暮れ時のクルージングをお楽しみください。</a:t>
              </a:r>
              <a:endPar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＜当日のスケジュール＞</a:t>
              </a:r>
              <a:endPar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18:00</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ピア象</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鼻の</a:t>
              </a:r>
              <a:r>
                <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クルーズ船　ロサアルバ号</a:t>
              </a:r>
              <a:r>
                <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200</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人乗り前に集合</a:t>
              </a:r>
              <a:endPar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18:30</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出航し、横浜港クルージングスタート</a:t>
              </a:r>
              <a:endPar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☆乗船後、横浜で有名な美味しいパンと飲み物をお配りします。</a:t>
              </a:r>
              <a:endParaRPr lang="en-US" altLang="ja-JP" sz="12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　　　　　　富丘会役員から横浜港の歴史や見所をガイドします。</a:t>
              </a:r>
              <a:endParaRPr lang="en-US" altLang="ja-JP" sz="12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　　　　　　デッキに上がって写真を撮影したり、お友達と歓談して、</a:t>
              </a:r>
              <a:endParaRPr lang="en-US" altLang="ja-JP" sz="12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　　　　　　楽しく過ごしてください。</a:t>
              </a:r>
              <a:endParaRPr lang="en-US" altLang="ja-JP" sz="12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　　　　　　また</a:t>
              </a:r>
              <a:r>
                <a:rPr lang="ja-JP" altLang="en-US" sz="1200"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、校友会・同窓会役員</a:t>
              </a:r>
              <a:r>
                <a:rPr lang="ja-JP" altLang="en-US" sz="12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も同乗しますので、お気軽にお声かけください。</a:t>
              </a:r>
              <a:endParaRPr lang="en-US" altLang="ja-JP" sz="12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20:30</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ピア象</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鼻に</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帰港、ここで解散となります。</a:t>
              </a:r>
              <a:endParaRPr lang="en-US" altLang="ja-JP" sz="12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横巻き 14"/>
            <p:cNvSpPr/>
            <p:nvPr/>
          </p:nvSpPr>
          <p:spPr>
            <a:xfrm>
              <a:off x="815329" y="5370033"/>
              <a:ext cx="5328592" cy="587955"/>
            </a:xfrm>
            <a:prstGeom prst="horizontalScroll">
              <a:avLst>
                <a:gd name="adj" fmla="val 17885"/>
              </a:avLst>
            </a:prstGeom>
            <a:solidFill>
              <a:srgbClr val="FFFF99"/>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「横浜港ナイトクルージング」</a:t>
              </a:r>
              <a:endParaRPr lang="ja-JP" altLang="en-US" sz="16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Tree>
    <p:extLst>
      <p:ext uri="{BB962C8B-B14F-4D97-AF65-F5344CB8AC3E}">
        <p14:creationId xmlns:p14="http://schemas.microsoft.com/office/powerpoint/2010/main" val="280695788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1225</TotalTime>
  <Words>189</Words>
  <Application>Microsoft Office PowerPoint</Application>
  <PresentationFormat>画面に合わせる (4:3)</PresentationFormat>
  <Paragraphs>56</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メイリオ</vt:lpstr>
      <vt:lpstr>Arial</vt:lpstr>
      <vt:lpstr>Calibri</vt:lpstr>
      <vt:lpstr>Office ​​テーマ</vt:lpstr>
      <vt:lpstr>PowerPoint プレゼンテーション</vt:lpstr>
      <vt:lpstr>PowerPoint プレゼンテーション</vt:lpstr>
    </vt:vector>
  </TitlesOfParts>
  <Company>MHAM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小林 祥子</dc:creator>
  <cp:lastModifiedBy>Microsoft アカウント</cp:lastModifiedBy>
  <cp:revision>71</cp:revision>
  <cp:lastPrinted>2023-07-28T04:07:28Z</cp:lastPrinted>
  <dcterms:created xsi:type="dcterms:W3CDTF">2016-03-07T06:31:23Z</dcterms:created>
  <dcterms:modified xsi:type="dcterms:W3CDTF">2023-07-28T04:12:25Z</dcterms:modified>
</cp:coreProperties>
</file>