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80" r:id="rId5"/>
    <p:sldId id="269" r:id="rId6"/>
    <p:sldId id="281" r:id="rId7"/>
    <p:sldId id="273" r:id="rId8"/>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41C4C2"/>
    <a:srgbClr val="37B3A0"/>
    <a:srgbClr val="3ECF9A"/>
    <a:srgbClr val="ED7D31"/>
    <a:srgbClr val="FEFC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7" autoAdjust="0"/>
    <p:restoredTop sz="94660"/>
  </p:normalViewPr>
  <p:slideViewPr>
    <p:cSldViewPr snapToGrid="0">
      <p:cViewPr varScale="1">
        <p:scale>
          <a:sx n="68" d="100"/>
          <a:sy n="68" d="100"/>
        </p:scale>
        <p:origin x="90" y="10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100793152946515E-3"/>
          <c:y val="4.2014082064695139E-2"/>
          <c:w val="0.55919260801465465"/>
          <c:h val="0.8202136604697875"/>
        </c:manualLayout>
      </c:layout>
      <c:doughnutChart>
        <c:varyColors val="1"/>
        <c:ser>
          <c:idx val="0"/>
          <c:order val="0"/>
          <c:tx>
            <c:strRef>
              <c:f>Sheet1!$B$1</c:f>
              <c:strCache>
                <c:ptCount val="1"/>
                <c:pt idx="0">
                  <c:v>スコア配分</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C3BC-4F30-A3F4-0A1486825B88}"/>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C3BC-4F30-A3F4-0A1486825B88}"/>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C3BC-4F30-A3F4-0A1486825B88}"/>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C3BC-4F30-A3F4-0A1486825B88}"/>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C3BC-4F30-A3F4-0A1486825B88}"/>
              </c:ext>
            </c:extLst>
          </c:dPt>
          <c:dPt>
            <c:idx val="5"/>
            <c:bubble3D val="0"/>
            <c:spPr>
              <a:solidFill>
                <a:schemeClr val="accent6"/>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C3BC-4F30-A3F4-0A1486825B88}"/>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1883-4C49-8628-A2C9F068EC85}"/>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F-1883-4C49-8628-A2C9F068EC85}"/>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1-1883-4C49-8628-A2C9F068EC85}"/>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ja-JP"/>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C3BC-4F30-A3F4-0A1486825B88}"/>
                </c:ext>
                <c:ext xmlns:c15="http://schemas.microsoft.com/office/drawing/2012/chart" uri="{CE6537A1-D6FC-4f65-9D91-7224C49458BB}">
                  <c15:spPr xmlns:c15="http://schemas.microsoft.com/office/drawing/2012/chart">
                    <a:prstGeom prst="rect">
                      <a:avLst/>
                    </a:prstGeom>
                    <a:pattFill prst="pct75">
                      <a:fgClr>
                        <a:schemeClr val="dk1">
                          <a:lumMod val="75000"/>
                          <a:lumOff val="25000"/>
                        </a:schemeClr>
                      </a:fgClr>
                      <a:bgClr>
                        <a:schemeClr val="dk1">
                          <a:lumMod val="65000"/>
                          <a:lumOff val="35000"/>
                        </a:schemeClr>
                      </a:bgClr>
                    </a:pattFill>
                    <a:ln>
                      <a:noFill/>
                    </a:ln>
                  </c15:spPr>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ja-JP"/>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Sheet1!$A$2:$A$10</c:f>
              <c:strCache>
                <c:ptCount val="9"/>
                <c:pt idx="0">
                  <c:v>研究者による評価:
Academic Reputation</c:v>
                </c:pt>
                <c:pt idx="1">
                  <c:v>企業関係者による評価:
Employer Reputation</c:v>
                </c:pt>
                <c:pt idx="2">
                  <c:v>教員と学生の比率:
Faculty Student Ratio</c:v>
                </c:pt>
                <c:pt idx="3">
                  <c:v>教員1人当たりの論文被引用数:
Citations per Faculty</c:v>
                </c:pt>
                <c:pt idx="4">
                  <c:v>外国人教員比率:
International Faculty Ratio</c:v>
                </c:pt>
                <c:pt idx="5">
                  <c:v>留学生比率:
International Student Ratio</c:v>
                </c:pt>
                <c:pt idx="6">
                  <c:v>国際研究ネットワーク:
International Research Network</c:v>
                </c:pt>
                <c:pt idx="7">
                  <c:v>雇用成果:
Employment Outcomes</c:v>
                </c:pt>
                <c:pt idx="8">
                  <c:v>持続可能性:
Sustainability</c:v>
                </c:pt>
              </c:strCache>
            </c:strRef>
          </c:cat>
          <c:val>
            <c:numRef>
              <c:f>Sheet1!$B$2:$B$10</c:f>
              <c:numCache>
                <c:formatCode>0%</c:formatCode>
                <c:ptCount val="9"/>
                <c:pt idx="0">
                  <c:v>0.3</c:v>
                </c:pt>
                <c:pt idx="1">
                  <c:v>0.15</c:v>
                </c:pt>
                <c:pt idx="2">
                  <c:v>0.1</c:v>
                </c:pt>
                <c:pt idx="3">
                  <c:v>0.2</c:v>
                </c:pt>
                <c:pt idx="4">
                  <c:v>0.05</c:v>
                </c:pt>
                <c:pt idx="5">
                  <c:v>0.05</c:v>
                </c:pt>
                <c:pt idx="6">
                  <c:v>0.05</c:v>
                </c:pt>
                <c:pt idx="7">
                  <c:v>0.05</c:v>
                </c:pt>
                <c:pt idx="8">
                  <c:v>0.05</c:v>
                </c:pt>
              </c:numCache>
            </c:numRef>
          </c:val>
          <c:extLst xmlns:c16r2="http://schemas.microsoft.com/office/drawing/2015/06/chart">
            <c:ext xmlns:c16="http://schemas.microsoft.com/office/drawing/2014/chart" uri="{C3380CC4-5D6E-409C-BE32-E72D297353CC}">
              <c16:uniqueId val="{0000000C-C3BC-4F30-A3F4-0A1486825B88}"/>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3018783986084215"/>
          <c:y val="5.466531614199114E-2"/>
          <c:w val="0.3580822708573056"/>
          <c:h val="0.8906693677160176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ja-JP"/>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100" cy="498693"/>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1"/>
            <a:ext cx="2949100" cy="498693"/>
          </a:xfrm>
          <a:prstGeom prst="rect">
            <a:avLst/>
          </a:prstGeom>
        </p:spPr>
        <p:txBody>
          <a:bodyPr vert="horz" lIns="91422" tIns="45711" rIns="91422" bIns="45711" rtlCol="0"/>
          <a:lstStyle>
            <a:lvl1pPr algn="r">
              <a:defRPr sz="1200"/>
            </a:lvl1pPr>
          </a:lstStyle>
          <a:p>
            <a:fld id="{09D822B1-483D-4A0B-A780-7A0267C24789}" type="datetimeFigureOut">
              <a:rPr kumimoji="1" lang="ja-JP" altLang="en-US" smtClean="0"/>
              <a:t>2023/12/8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ー 4"/>
          <p:cNvSpPr>
            <a:spLocks noGrp="1"/>
          </p:cNvSpPr>
          <p:nvPr>
            <p:ph type="body" sz="quarter" idx="3"/>
          </p:nvPr>
        </p:nvSpPr>
        <p:spPr>
          <a:xfrm>
            <a:off x="680562" y="4783308"/>
            <a:ext cx="5444490" cy="3913614"/>
          </a:xfrm>
          <a:prstGeom prst="rect">
            <a:avLst/>
          </a:prstGeom>
        </p:spPr>
        <p:txBody>
          <a:bodyPr vert="horz" lIns="91422" tIns="45711" rIns="91422"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100" cy="498692"/>
          </a:xfrm>
          <a:prstGeom prst="rect">
            <a:avLst/>
          </a:prstGeom>
        </p:spPr>
        <p:txBody>
          <a:bodyPr vert="horz" lIns="91422" tIns="45711" rIns="91422"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100" cy="498692"/>
          </a:xfrm>
          <a:prstGeom prst="rect">
            <a:avLst/>
          </a:prstGeom>
        </p:spPr>
        <p:txBody>
          <a:bodyPr vert="horz" lIns="91422" tIns="45711" rIns="91422" bIns="45711" rtlCol="0" anchor="b"/>
          <a:lstStyle>
            <a:lvl1pPr algn="r">
              <a:defRPr sz="1200"/>
            </a:lvl1pPr>
          </a:lstStyle>
          <a:p>
            <a:fld id="{F277636F-47A6-4B11-9623-B39D8438B67D}" type="slidenum">
              <a:rPr kumimoji="1" lang="ja-JP" altLang="en-US" smtClean="0"/>
              <a:t>‹#›</a:t>
            </a:fld>
            <a:endParaRPr kumimoji="1" lang="ja-JP" altLang="en-US"/>
          </a:p>
        </p:txBody>
      </p:sp>
    </p:spTree>
    <p:extLst>
      <p:ext uri="{BB962C8B-B14F-4D97-AF65-F5344CB8AC3E}">
        <p14:creationId xmlns:p14="http://schemas.microsoft.com/office/powerpoint/2010/main" val="38749459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277636F-47A6-4B11-9623-B39D8438B67D}" type="slidenum">
              <a:rPr kumimoji="1" lang="ja-JP" altLang="en-US" smtClean="0"/>
              <a:t>3</a:t>
            </a:fld>
            <a:endParaRPr kumimoji="1" lang="ja-JP" altLang="en-US"/>
          </a:p>
        </p:txBody>
      </p:sp>
    </p:spTree>
    <p:extLst>
      <p:ext uri="{BB962C8B-B14F-4D97-AF65-F5344CB8AC3E}">
        <p14:creationId xmlns:p14="http://schemas.microsoft.com/office/powerpoint/2010/main" val="3045426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A1EECA5-C90C-B047-A9AD-D01148859BB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67F4FF60-6327-EB4D-92A8-51FDA0E2DC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88C3F0EF-6182-CC45-873F-7A7F47CF1634}"/>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5" name="フッター プレースホルダー 4">
            <a:extLst>
              <a:ext uri="{FF2B5EF4-FFF2-40B4-BE49-F238E27FC236}">
                <a16:creationId xmlns:a16="http://schemas.microsoft.com/office/drawing/2014/main" xmlns="" id="{9DFD6C1B-8C4F-B448-8564-BACE2045C3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DF78ECBE-EA20-AC40-8359-4DB9C755B2D3}"/>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3104308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385917F-7FBC-4A49-A1FC-2240A24E6D7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4BB24FC-1256-B748-8969-7896B4492B8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BC6627AE-37C9-684A-B274-6F3100DE5BF5}"/>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5" name="フッター プレースホルダー 4">
            <a:extLst>
              <a:ext uri="{FF2B5EF4-FFF2-40B4-BE49-F238E27FC236}">
                <a16:creationId xmlns:a16="http://schemas.microsoft.com/office/drawing/2014/main" xmlns="" id="{33E22DB8-AEDC-4E44-9701-180D0F344A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1092728-4208-6343-A4FA-8EEAF5D74A61}"/>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11854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C74F499A-CF25-BC49-AAFC-45C3FD1C493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9B97724C-AB5D-8F4D-AE48-4E85C8D37A9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FA9D386-60B7-304D-952A-5F639818A599}"/>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5" name="フッター プレースホルダー 4">
            <a:extLst>
              <a:ext uri="{FF2B5EF4-FFF2-40B4-BE49-F238E27FC236}">
                <a16:creationId xmlns:a16="http://schemas.microsoft.com/office/drawing/2014/main" xmlns="" id="{81FD988B-2A84-D845-A69C-58B58B0E71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56CA974C-9CD0-0443-8B1B-721F3EAE6244}"/>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205296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2487776-17D4-034F-88C0-5ABF301785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0E9CE170-5A68-AF45-BEC0-A12919BAF5A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2983BB04-F896-6E4A-9EA5-36984B0DCA1F}"/>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5" name="フッター プレースホルダー 4">
            <a:extLst>
              <a:ext uri="{FF2B5EF4-FFF2-40B4-BE49-F238E27FC236}">
                <a16:creationId xmlns:a16="http://schemas.microsoft.com/office/drawing/2014/main" xmlns="" id="{7C3C299B-6341-7944-959C-F05F69B48D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93868468-9514-BB44-8E67-02810CFDD460}"/>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358026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7D48AF7-2FCD-A347-AA6D-8B69738E6FB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8F378A2D-7D9A-F149-943C-DA26BA0BCA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89D50E46-01CA-F444-94AD-90FC9B904B14}"/>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5" name="フッター プレースホルダー 4">
            <a:extLst>
              <a:ext uri="{FF2B5EF4-FFF2-40B4-BE49-F238E27FC236}">
                <a16:creationId xmlns:a16="http://schemas.microsoft.com/office/drawing/2014/main" xmlns="" id="{35E4D7AA-4777-3B4B-A0DF-81C5E2FBCF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1D2AA097-1C69-F345-922E-1AFC54076D30}"/>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380169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613297B-138E-E045-87BE-947B7582A2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E3887FEF-4355-FD46-88C2-AD37E4AC55D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6074D904-5752-1747-89DC-B4DE8C2A690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5A506CF8-C3C9-F044-B6B5-90DF5B93E108}"/>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6" name="フッター プレースホルダー 5">
            <a:extLst>
              <a:ext uri="{FF2B5EF4-FFF2-40B4-BE49-F238E27FC236}">
                <a16:creationId xmlns:a16="http://schemas.microsoft.com/office/drawing/2014/main" xmlns="" id="{199CA6C0-499D-F049-BF26-1A4F65793D9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F602038D-076A-A54D-832A-0B23CC3B8466}"/>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213009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2A86F3D-C0A6-0141-868F-139DCE12045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0AF623F2-146E-7544-89F9-CA91311660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5150FFF8-D4AE-C648-A9D5-94E2493560D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95CD5C78-5F0D-C246-BCD0-FD60861EE4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01D88C95-2F2D-B64D-B7F4-A5BB8D3E8DF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A5979243-AE78-9740-AF9A-00DE369CB617}"/>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8" name="フッター プレースホルダー 7">
            <a:extLst>
              <a:ext uri="{FF2B5EF4-FFF2-40B4-BE49-F238E27FC236}">
                <a16:creationId xmlns:a16="http://schemas.microsoft.com/office/drawing/2014/main" xmlns="" id="{22737125-A34D-1D44-ACF1-9CCEBB65689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F43BD301-FEEB-1C49-A144-D82BE7CB4C4A}"/>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352759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8C0A642-02F0-6141-A518-77FEC79F9C0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1035704C-558C-3F4C-BF9B-93B5CA1CD673}"/>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4" name="フッター プレースホルダー 3">
            <a:extLst>
              <a:ext uri="{FF2B5EF4-FFF2-40B4-BE49-F238E27FC236}">
                <a16:creationId xmlns:a16="http://schemas.microsoft.com/office/drawing/2014/main" xmlns="" id="{6AEBED77-D872-B349-82B4-E6327DA8184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1BB07C0A-4B2E-794B-B4DF-6D7303E811E6}"/>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3169268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2BF2B445-E8D9-7D42-A1AA-DBD74E0240E9}"/>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3" name="フッター プレースホルダー 2">
            <a:extLst>
              <a:ext uri="{FF2B5EF4-FFF2-40B4-BE49-F238E27FC236}">
                <a16:creationId xmlns:a16="http://schemas.microsoft.com/office/drawing/2014/main" xmlns="" id="{A47BC80E-1107-8D4C-91DA-EC96DEAF0FE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FD57CB1F-2B8C-0649-AC75-E71B00ED2250}"/>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148232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3DAB165-A422-9148-B091-706A8C889C9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BAA4E95A-6117-9C49-A568-3E82629FB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FBE934A4-CCC4-5A46-B713-BB5F9D3CC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253D2A62-93AF-324E-9CC5-C27CB7CF42EF}"/>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6" name="フッター プレースホルダー 5">
            <a:extLst>
              <a:ext uri="{FF2B5EF4-FFF2-40B4-BE49-F238E27FC236}">
                <a16:creationId xmlns:a16="http://schemas.microsoft.com/office/drawing/2014/main" xmlns="" id="{58648F9B-8B5A-914A-995F-E3FE9669C23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ADC5E99B-B6E1-1F4C-B657-245FF9A51CC9}"/>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425395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D6B7E79-0D40-4A40-B115-FA965AA0638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CEC0A0F9-0FC2-C646-A206-65E1D54909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C3DC610C-E3C3-D149-8851-14BE6E501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A5A82186-B5FD-964F-8B34-856573935B6B}"/>
              </a:ext>
            </a:extLst>
          </p:cNvPr>
          <p:cNvSpPr>
            <a:spLocks noGrp="1"/>
          </p:cNvSpPr>
          <p:nvPr>
            <p:ph type="dt" sz="half" idx="10"/>
          </p:nvPr>
        </p:nvSpPr>
        <p:spPr/>
        <p:txBody>
          <a:bodyPr/>
          <a:lstStyle/>
          <a:p>
            <a:fld id="{FE871464-EAE2-3544-B828-D3D459C17B19}" type="datetimeFigureOut">
              <a:rPr kumimoji="1" lang="ja-JP" altLang="en-US" smtClean="0"/>
              <a:t>2023/12/8</a:t>
            </a:fld>
            <a:endParaRPr kumimoji="1" lang="ja-JP" altLang="en-US"/>
          </a:p>
        </p:txBody>
      </p:sp>
      <p:sp>
        <p:nvSpPr>
          <p:cNvPr id="6" name="フッター プレースホルダー 5">
            <a:extLst>
              <a:ext uri="{FF2B5EF4-FFF2-40B4-BE49-F238E27FC236}">
                <a16:creationId xmlns:a16="http://schemas.microsoft.com/office/drawing/2014/main" xmlns="" id="{F00FC19E-94D0-EA4B-856A-2BA5660EAE4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EA63346D-D672-D44F-A6E4-293C80BDEB5A}"/>
              </a:ext>
            </a:extLst>
          </p:cNvPr>
          <p:cNvSpPr>
            <a:spLocks noGrp="1"/>
          </p:cNvSpPr>
          <p:nvPr>
            <p:ph type="sldNum" sz="quarter" idx="12"/>
          </p:nvPr>
        </p:nvSpPr>
        <p:spPr/>
        <p:txBody>
          <a:body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1136409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A162E2E1-C2B4-0045-B9B6-3F1FFBA4E5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51A99CA0-68FB-694E-94F4-DDFFBA9801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F4B41C53-0F2F-F74F-BFF5-DF969AD92A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71464-EAE2-3544-B828-D3D459C17B19}" type="datetimeFigureOut">
              <a:rPr kumimoji="1" lang="ja-JP" altLang="en-US" smtClean="0"/>
              <a:t>2023/12/8</a:t>
            </a:fld>
            <a:endParaRPr kumimoji="1" lang="ja-JP" altLang="en-US"/>
          </a:p>
        </p:txBody>
      </p:sp>
      <p:sp>
        <p:nvSpPr>
          <p:cNvPr id="5" name="フッター プレースホルダー 4">
            <a:extLst>
              <a:ext uri="{FF2B5EF4-FFF2-40B4-BE49-F238E27FC236}">
                <a16:creationId xmlns:a16="http://schemas.microsoft.com/office/drawing/2014/main" xmlns="" id="{60A05FB1-8E6B-464B-A170-114A94450D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18131020-698C-DE47-AA79-50965A17AC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C8C1D-D192-F949-A64A-D77FDEA06F78}" type="slidenum">
              <a:rPr kumimoji="1" lang="ja-JP" altLang="en-US" smtClean="0"/>
              <a:t>‹#›</a:t>
            </a:fld>
            <a:endParaRPr kumimoji="1" lang="ja-JP" altLang="en-US"/>
          </a:p>
        </p:txBody>
      </p:sp>
    </p:spTree>
    <p:extLst>
      <p:ext uri="{BB962C8B-B14F-4D97-AF65-F5344CB8AC3E}">
        <p14:creationId xmlns:p14="http://schemas.microsoft.com/office/powerpoint/2010/main" val="266131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hyperlink" Target="https://forms.office.com/r/9hsME2syve" TargetMode="Externa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xmlns="" id="{4AAB2CE2-7A6B-FDEA-FD4F-C301D13A63DE}"/>
              </a:ext>
            </a:extLst>
          </p:cNvPr>
          <p:cNvSpPr/>
          <p:nvPr/>
        </p:nvSpPr>
        <p:spPr>
          <a:xfrm>
            <a:off x="0" y="1"/>
            <a:ext cx="12191999" cy="570757"/>
          </a:xfrm>
          <a:prstGeom prst="rect">
            <a:avLst/>
          </a:prstGeom>
          <a:solidFill>
            <a:srgbClr val="0071BC"/>
          </a:solidFill>
          <a:ln>
            <a:noFill/>
          </a:ln>
          <a:effectLst>
            <a:outerShdw blurRad="127000" dist="12700" dir="5400000" algn="t" rotWithShape="0">
              <a:schemeClr val="tx1">
                <a:lumMod val="65000"/>
                <a:lumOff val="35000"/>
                <a:alpha val="3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5" name="テキスト ボックス 4">
            <a:extLst>
              <a:ext uri="{FF2B5EF4-FFF2-40B4-BE49-F238E27FC236}">
                <a16:creationId xmlns:a16="http://schemas.microsoft.com/office/drawing/2014/main" xmlns="" id="{E0B1A5FA-6752-98F4-FBD8-0281703C048C}"/>
              </a:ext>
            </a:extLst>
          </p:cNvPr>
          <p:cNvSpPr txBox="1"/>
          <p:nvPr/>
        </p:nvSpPr>
        <p:spPr>
          <a:xfrm>
            <a:off x="1" y="55367"/>
            <a:ext cx="12193200" cy="461665"/>
          </a:xfrm>
          <a:prstGeom prst="rect">
            <a:avLst/>
          </a:prstGeom>
          <a:noFill/>
        </p:spPr>
        <p:txBody>
          <a:bodyPr wrap="square" lIns="91440" tIns="45720" rIns="91440" bIns="45720" rtlCol="0" anchor="ctr">
            <a:spAutoFit/>
          </a:bodyPr>
          <a:lstStyle/>
          <a:p>
            <a:pPr lvl="1"/>
            <a:r>
              <a:rPr lang="ja-JP" altLang="en-US" sz="2400" b="1" spc="150" dirty="0">
                <a:solidFill>
                  <a:schemeClr val="bg1"/>
                </a:solidFill>
                <a:latin typeface="Meiryo"/>
                <a:ea typeface="Meiryo"/>
              </a:rPr>
              <a:t>１</a:t>
            </a:r>
            <a:r>
              <a:rPr lang="ja-JP" sz="2400" b="1" spc="150" dirty="0">
                <a:solidFill>
                  <a:schemeClr val="bg1"/>
                </a:solidFill>
                <a:latin typeface="Meiryo"/>
                <a:ea typeface="Meiryo"/>
              </a:rPr>
              <a:t>.　</a:t>
            </a:r>
            <a:r>
              <a:rPr lang="en-US" altLang="ja-JP" sz="2400" b="1" spc="150" dirty="0">
                <a:solidFill>
                  <a:schemeClr val="bg1"/>
                </a:solidFill>
                <a:latin typeface="Meiryo"/>
                <a:ea typeface="Meiryo"/>
              </a:rPr>
              <a:t>QS </a:t>
            </a:r>
            <a:r>
              <a:rPr lang="ja-JP" altLang="en-US" sz="2400" b="1" spc="150" dirty="0">
                <a:solidFill>
                  <a:schemeClr val="bg1"/>
                </a:solidFill>
                <a:latin typeface="Meiryo"/>
                <a:ea typeface="Meiryo"/>
              </a:rPr>
              <a:t>世界大学ランキング</a:t>
            </a:r>
            <a:r>
              <a:rPr lang="en-US" altLang="ja-JP" sz="2400" b="1" spc="150" dirty="0">
                <a:solidFill>
                  <a:schemeClr val="bg1"/>
                </a:solidFill>
                <a:latin typeface="Meiryo"/>
                <a:ea typeface="Meiryo"/>
              </a:rPr>
              <a:t>2024</a:t>
            </a:r>
            <a:r>
              <a:rPr lang="ja-JP" altLang="en-US" sz="2400" b="1" dirty="0">
                <a:solidFill>
                  <a:schemeClr val="bg1"/>
                </a:solidFill>
                <a:ea typeface="游ゴシック"/>
              </a:rPr>
              <a:t>（</a:t>
            </a:r>
            <a:r>
              <a:rPr lang="en-US" altLang="ja-JP" sz="2400" b="1" dirty="0">
                <a:solidFill>
                  <a:schemeClr val="bg1"/>
                </a:solidFill>
                <a:ea typeface="游ゴシック"/>
              </a:rPr>
              <a:t>YNU</a:t>
            </a:r>
            <a:r>
              <a:rPr lang="ja-JP" altLang="en-US" sz="2400" b="1" dirty="0">
                <a:solidFill>
                  <a:schemeClr val="bg1"/>
                </a:solidFill>
                <a:ea typeface="游ゴシック"/>
              </a:rPr>
              <a:t>は国内</a:t>
            </a:r>
            <a:r>
              <a:rPr lang="en-US" altLang="ja-JP" sz="2400" b="1" dirty="0">
                <a:solidFill>
                  <a:schemeClr val="bg1"/>
                </a:solidFill>
                <a:ea typeface="游ゴシック"/>
              </a:rPr>
              <a:t>29</a:t>
            </a:r>
            <a:r>
              <a:rPr lang="ja-JP" altLang="en-US" sz="2400" b="1" dirty="0">
                <a:solidFill>
                  <a:schemeClr val="bg1"/>
                </a:solidFill>
                <a:ea typeface="游ゴシック"/>
              </a:rPr>
              <a:t>位</a:t>
            </a:r>
            <a:r>
              <a:rPr lang="ja-JP" altLang="en-US" sz="2400" b="1" spc="150" dirty="0">
                <a:solidFill>
                  <a:schemeClr val="bg1"/>
                </a:solidFill>
                <a:latin typeface="メイリオ"/>
                <a:ea typeface="メイリオ"/>
              </a:rPr>
              <a:t>）</a:t>
            </a:r>
          </a:p>
        </p:txBody>
      </p:sp>
      <p:pic>
        <p:nvPicPr>
          <p:cNvPr id="8" name="図 7">
            <a:extLst>
              <a:ext uri="{FF2B5EF4-FFF2-40B4-BE49-F238E27FC236}">
                <a16:creationId xmlns:a16="http://schemas.microsoft.com/office/drawing/2014/main" xmlns="" id="{00D67EF5-8B1F-6440-C085-03DB9A91C297}"/>
              </a:ext>
            </a:extLst>
          </p:cNvPr>
          <p:cNvPicPr>
            <a:picLocks noChangeAspect="1"/>
          </p:cNvPicPr>
          <p:nvPr/>
        </p:nvPicPr>
        <p:blipFill>
          <a:blip r:embed="rId2"/>
          <a:stretch>
            <a:fillRect/>
          </a:stretch>
        </p:blipFill>
        <p:spPr>
          <a:xfrm>
            <a:off x="60237" y="626124"/>
            <a:ext cx="6535296" cy="6176509"/>
          </a:xfrm>
          <a:prstGeom prst="rect">
            <a:avLst/>
          </a:prstGeom>
        </p:spPr>
      </p:pic>
      <p:pic>
        <p:nvPicPr>
          <p:cNvPr id="10" name="図 9">
            <a:extLst>
              <a:ext uri="{FF2B5EF4-FFF2-40B4-BE49-F238E27FC236}">
                <a16:creationId xmlns:a16="http://schemas.microsoft.com/office/drawing/2014/main" xmlns="" id="{550871D1-5AD2-E7E9-69BB-72DD554BD466}"/>
              </a:ext>
            </a:extLst>
          </p:cNvPr>
          <p:cNvPicPr>
            <a:picLocks noChangeAspect="1"/>
          </p:cNvPicPr>
          <p:nvPr/>
        </p:nvPicPr>
        <p:blipFill>
          <a:blip r:embed="rId3"/>
          <a:stretch>
            <a:fillRect/>
          </a:stretch>
        </p:blipFill>
        <p:spPr>
          <a:xfrm>
            <a:off x="6694323" y="626124"/>
            <a:ext cx="5437440" cy="4613280"/>
          </a:xfrm>
          <a:prstGeom prst="rect">
            <a:avLst/>
          </a:prstGeom>
        </p:spPr>
      </p:pic>
      <p:sp>
        <p:nvSpPr>
          <p:cNvPr id="11" name="テキスト ボックス 10">
            <a:extLst>
              <a:ext uri="{FF2B5EF4-FFF2-40B4-BE49-F238E27FC236}">
                <a16:creationId xmlns:a16="http://schemas.microsoft.com/office/drawing/2014/main" xmlns="" id="{80D7F21F-8ABD-A8FE-EC81-A8BA7A3CE48A}"/>
              </a:ext>
            </a:extLst>
          </p:cNvPr>
          <p:cNvSpPr txBox="1"/>
          <p:nvPr/>
        </p:nvSpPr>
        <p:spPr>
          <a:xfrm>
            <a:off x="6595533" y="5288340"/>
            <a:ext cx="5672666" cy="1569660"/>
          </a:xfrm>
          <a:prstGeom prst="rect">
            <a:avLst/>
          </a:prstGeom>
          <a:noFill/>
        </p:spPr>
        <p:txBody>
          <a:bodyPr wrap="square" rtlCol="0">
            <a:spAutoFit/>
          </a:bodyPr>
          <a:lstStyle/>
          <a:p>
            <a:r>
              <a:rPr kumimoji="1" lang="en-US" altLang="ja-JP" sz="1600" dirty="0">
                <a:solidFill>
                  <a:srgbClr val="FF0000"/>
                </a:solidFill>
              </a:rPr>
              <a:t>QS</a:t>
            </a:r>
            <a:r>
              <a:rPr kumimoji="1" lang="ja-JP" altLang="en-US" sz="1600" dirty="0">
                <a:solidFill>
                  <a:srgbClr val="FF0000"/>
                </a:solidFill>
              </a:rPr>
              <a:t>世界大学ランキング</a:t>
            </a:r>
            <a:r>
              <a:rPr kumimoji="1" lang="en-US" altLang="ja-JP" sz="1600" dirty="0">
                <a:solidFill>
                  <a:srgbClr val="FF0000"/>
                </a:solidFill>
              </a:rPr>
              <a:t>2024</a:t>
            </a:r>
            <a:r>
              <a:rPr kumimoji="1" lang="ja-JP" altLang="en-US" sz="1600" dirty="0">
                <a:solidFill>
                  <a:srgbClr val="FF0000"/>
                </a:solidFill>
              </a:rPr>
              <a:t>では各同窓会から大学評判調査に御支援を賜り</a:t>
            </a:r>
            <a:r>
              <a:rPr kumimoji="1" lang="en-US" altLang="ja-JP" sz="1600" dirty="0">
                <a:solidFill>
                  <a:srgbClr val="FF0000"/>
                </a:solidFill>
              </a:rPr>
              <a:t>Employer Reputation/Employer</a:t>
            </a:r>
            <a:r>
              <a:rPr lang="ja-JP" altLang="en-US" sz="1600" dirty="0">
                <a:solidFill>
                  <a:srgbClr val="FF0000"/>
                </a:solidFill>
              </a:rPr>
              <a:t> </a:t>
            </a:r>
            <a:r>
              <a:rPr lang="en-US" altLang="ja-JP" sz="1600" dirty="0">
                <a:solidFill>
                  <a:srgbClr val="FF0000"/>
                </a:solidFill>
              </a:rPr>
              <a:t>Outcomes</a:t>
            </a:r>
            <a:r>
              <a:rPr lang="ja-JP" altLang="en-US" sz="1600" dirty="0">
                <a:solidFill>
                  <a:srgbClr val="FF0000"/>
                </a:solidFill>
              </a:rPr>
              <a:t>　においてランキング向上に御協力をいただきました。</a:t>
            </a:r>
            <a:endParaRPr lang="en-US" altLang="ja-JP" sz="1600" dirty="0">
              <a:solidFill>
                <a:srgbClr val="FF0000"/>
              </a:solidFill>
            </a:endParaRPr>
          </a:p>
          <a:p>
            <a:r>
              <a:rPr kumimoji="1" lang="en-US" altLang="ja-JP" sz="1600" dirty="0">
                <a:solidFill>
                  <a:srgbClr val="FF0000"/>
                </a:solidFill>
              </a:rPr>
              <a:t>2025</a:t>
            </a:r>
            <a:r>
              <a:rPr kumimoji="1" lang="ja-JP" altLang="en-US" sz="1600" dirty="0">
                <a:solidFill>
                  <a:srgbClr val="FF0000"/>
                </a:solidFill>
              </a:rPr>
              <a:t>年では、本学</a:t>
            </a:r>
            <a:r>
              <a:rPr kumimoji="1" lang="en-US" altLang="ja-JP" sz="1600" dirty="0">
                <a:solidFill>
                  <a:srgbClr val="FF0000"/>
                </a:solidFill>
              </a:rPr>
              <a:t>Academic Reputation</a:t>
            </a:r>
            <a:r>
              <a:rPr lang="ja-JP" altLang="en-US" sz="1600" dirty="0">
                <a:solidFill>
                  <a:srgbClr val="FF0000"/>
                </a:solidFill>
              </a:rPr>
              <a:t>向上に重点を置くとともに、各同窓会の皆様方に引き続き御支援をいただき</a:t>
            </a:r>
            <a:endParaRPr lang="en-US" altLang="ja-JP" sz="1600" dirty="0">
              <a:solidFill>
                <a:srgbClr val="FF0000"/>
              </a:solidFill>
            </a:endParaRPr>
          </a:p>
          <a:p>
            <a:r>
              <a:rPr lang="ja-JP" altLang="en-US" sz="1600" dirty="0">
                <a:solidFill>
                  <a:srgbClr val="FF0000"/>
                </a:solidFill>
              </a:rPr>
              <a:t>たく、よろしくお願い申し上げます。</a:t>
            </a:r>
            <a:endParaRPr kumimoji="1" lang="ja-JP" altLang="en-US" sz="1600" dirty="0">
              <a:solidFill>
                <a:srgbClr val="FF0000"/>
              </a:solidFill>
            </a:endParaRPr>
          </a:p>
        </p:txBody>
      </p:sp>
    </p:spTree>
    <p:extLst>
      <p:ext uri="{BB962C8B-B14F-4D97-AF65-F5344CB8AC3E}">
        <p14:creationId xmlns:p14="http://schemas.microsoft.com/office/powerpoint/2010/main" val="16810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44C0EA8A-3676-4279-B3B3-CEE202D48C0F}"/>
              </a:ext>
            </a:extLst>
          </p:cNvPr>
          <p:cNvSpPr>
            <a:spLocks noGrp="1"/>
          </p:cNvSpPr>
          <p:nvPr>
            <p:ph idx="1"/>
          </p:nvPr>
        </p:nvSpPr>
        <p:spPr>
          <a:xfrm>
            <a:off x="109057" y="714981"/>
            <a:ext cx="5263822" cy="5996899"/>
          </a:xfrm>
        </p:spPr>
        <p:txBody>
          <a:bodyPr vert="horz" lIns="91440" tIns="45720" rIns="91440" bIns="45720" rtlCol="0" anchor="t">
            <a:noAutofit/>
          </a:bodyPr>
          <a:lstStyle/>
          <a:p>
            <a:pPr marL="0" indent="0">
              <a:lnSpc>
                <a:spcPct val="120000"/>
              </a:lnSpc>
              <a:buNone/>
            </a:pPr>
            <a:r>
              <a:rPr lang="ja-JP" altLang="en-US" sz="1600" spc="10" dirty="0">
                <a:ea typeface="游ゴシック"/>
              </a:rPr>
              <a:t>　</a:t>
            </a:r>
            <a:r>
              <a:rPr lang="en-US" altLang="ja-JP" sz="1600" spc="10" dirty="0">
                <a:ea typeface="游ゴシック"/>
              </a:rPr>
              <a:t>QS</a:t>
            </a:r>
            <a:r>
              <a:rPr lang="ja-JP" altLang="en-US" sz="1600" spc="10" dirty="0">
                <a:ea typeface="游ゴシック"/>
              </a:rPr>
              <a:t>社「世界大学ランキング」は、大学のランク付け作業の一環として、</a:t>
            </a:r>
            <a:r>
              <a:rPr lang="ja-JP" altLang="en-US" sz="1600" spc="10" dirty="0">
                <a:solidFill>
                  <a:srgbClr val="0070C0"/>
                </a:solidFill>
                <a:ea typeface="游ゴシック"/>
              </a:rPr>
              <a:t>世界中の研究者及び企業人</a:t>
            </a:r>
            <a:r>
              <a:rPr lang="ja-JP" altLang="en-US" sz="1600" spc="10" dirty="0">
                <a:ea typeface="游ゴシック"/>
              </a:rPr>
              <a:t>に対して大規模な</a:t>
            </a:r>
            <a:r>
              <a:rPr lang="ja-JP" altLang="en-US" sz="1600" spc="10" dirty="0">
                <a:solidFill>
                  <a:srgbClr val="0070C0"/>
                </a:solidFill>
                <a:ea typeface="游ゴシック"/>
              </a:rPr>
              <a:t>大学評判調査（アンケート）</a:t>
            </a:r>
            <a:r>
              <a:rPr lang="ja-JP" altLang="en-US" sz="1600" spc="10" dirty="0">
                <a:ea typeface="游ゴシック"/>
              </a:rPr>
              <a:t>を実施しています。この評判調査のために、各大学から</a:t>
            </a:r>
            <a:r>
              <a:rPr lang="en-US" altLang="ja-JP" sz="1600" spc="10" dirty="0">
                <a:ea typeface="游ゴシック"/>
              </a:rPr>
              <a:t>QS</a:t>
            </a:r>
            <a:r>
              <a:rPr lang="ja-JP" altLang="en-US" sz="1600" spc="10" dirty="0">
                <a:ea typeface="游ゴシック"/>
              </a:rPr>
              <a:t>社に対し、</a:t>
            </a:r>
            <a:r>
              <a:rPr lang="ja-JP" altLang="en-US" sz="1600" spc="10" dirty="0">
                <a:solidFill>
                  <a:srgbClr val="0070C0"/>
                </a:solidFill>
                <a:ea typeface="游ゴシック"/>
              </a:rPr>
              <a:t>アンケート回答者候補となる研究者及び企業人のリスト（各</a:t>
            </a:r>
            <a:r>
              <a:rPr lang="en-US" altLang="ja-JP" sz="1600" spc="10" dirty="0">
                <a:solidFill>
                  <a:srgbClr val="0070C0"/>
                </a:solidFill>
                <a:ea typeface="游ゴシック"/>
              </a:rPr>
              <a:t>400</a:t>
            </a:r>
            <a:r>
              <a:rPr lang="ja-JP" altLang="en-US" sz="1600" spc="10" dirty="0">
                <a:solidFill>
                  <a:srgbClr val="0070C0"/>
                </a:solidFill>
                <a:ea typeface="游ゴシック"/>
              </a:rPr>
              <a:t>名で合計</a:t>
            </a:r>
            <a:r>
              <a:rPr lang="en-US" altLang="ja-JP" sz="1600" spc="10" dirty="0">
                <a:solidFill>
                  <a:srgbClr val="0070C0"/>
                </a:solidFill>
                <a:ea typeface="游ゴシック"/>
              </a:rPr>
              <a:t>800</a:t>
            </a:r>
            <a:r>
              <a:rPr lang="ja-JP" altLang="en-US" sz="1600" spc="10" dirty="0">
                <a:solidFill>
                  <a:srgbClr val="0070C0"/>
                </a:solidFill>
                <a:ea typeface="游ゴシック"/>
              </a:rPr>
              <a:t>名まで）</a:t>
            </a:r>
            <a:r>
              <a:rPr lang="ja-JP" altLang="en-US" sz="1600" spc="10" dirty="0">
                <a:ea typeface="游ゴシック"/>
              </a:rPr>
              <a:t>を提出することが必要となっております。 </a:t>
            </a:r>
          </a:p>
          <a:p>
            <a:pPr marL="0" indent="0">
              <a:lnSpc>
                <a:spcPct val="120000"/>
              </a:lnSpc>
              <a:buNone/>
            </a:pPr>
            <a:r>
              <a:rPr lang="ja-JP" altLang="en-US" sz="1600" spc="10" dirty="0">
                <a:ea typeface="游ゴシック"/>
              </a:rPr>
              <a:t>　この評判調査の結果は、大学ランキング順位に非常に大きく影響するため、リスト作成に大学を挙げた取り組みが重要であり、</a:t>
            </a:r>
            <a:r>
              <a:rPr lang="en-US" altLang="ja-JP" sz="1600" spc="10" dirty="0">
                <a:ea typeface="游ゴシック"/>
              </a:rPr>
              <a:t>2022</a:t>
            </a:r>
            <a:r>
              <a:rPr lang="ja-JP" altLang="en-US" sz="1600" spc="10" dirty="0">
                <a:ea typeface="游ゴシック"/>
              </a:rPr>
              <a:t>年度は卒業生の皆様からの御支援により、</a:t>
            </a:r>
            <a:r>
              <a:rPr kumimoji="1" lang="en-US" altLang="ja-JP" sz="1600" dirty="0">
                <a:solidFill>
                  <a:srgbClr val="FF0000"/>
                </a:solidFill>
              </a:rPr>
              <a:t> Employer Reputation</a:t>
            </a:r>
            <a:r>
              <a:rPr kumimoji="1" lang="ja-JP" altLang="en-US" sz="1600" dirty="0">
                <a:solidFill>
                  <a:srgbClr val="FF0000"/>
                </a:solidFill>
              </a:rPr>
              <a:t>及び</a:t>
            </a:r>
            <a:r>
              <a:rPr kumimoji="1" lang="en-US" altLang="ja-JP" sz="1600" dirty="0">
                <a:solidFill>
                  <a:srgbClr val="FF0000"/>
                </a:solidFill>
              </a:rPr>
              <a:t>Employer</a:t>
            </a:r>
            <a:r>
              <a:rPr lang="ja-JP" altLang="en-US" sz="1600" dirty="0">
                <a:solidFill>
                  <a:srgbClr val="FF0000"/>
                </a:solidFill>
              </a:rPr>
              <a:t> </a:t>
            </a:r>
            <a:r>
              <a:rPr lang="en-US" altLang="ja-JP" sz="1600" dirty="0">
                <a:solidFill>
                  <a:srgbClr val="FF0000"/>
                </a:solidFill>
              </a:rPr>
              <a:t>Outcomes</a:t>
            </a:r>
            <a:r>
              <a:rPr lang="ja-JP" altLang="en-US" sz="1600" dirty="0">
                <a:solidFill>
                  <a:srgbClr val="FF0000"/>
                </a:solidFill>
              </a:rPr>
              <a:t>のランキングが上昇</a:t>
            </a:r>
            <a:r>
              <a:rPr lang="ja-JP" altLang="en-US" sz="1600" spc="10" dirty="0">
                <a:ea typeface="游ゴシック"/>
              </a:rPr>
              <a:t>しております。</a:t>
            </a:r>
            <a:endParaRPr lang="en-US" altLang="ja-JP" sz="1600" spc="10" dirty="0">
              <a:ea typeface="游ゴシック"/>
            </a:endParaRPr>
          </a:p>
          <a:p>
            <a:pPr marL="0" indent="0">
              <a:lnSpc>
                <a:spcPct val="120000"/>
              </a:lnSpc>
              <a:buNone/>
            </a:pPr>
            <a:r>
              <a:rPr lang="ja-JP" altLang="en-US" sz="1600" spc="10" dirty="0">
                <a:ea typeface="游ゴシック"/>
              </a:rPr>
              <a:t>　</a:t>
            </a:r>
            <a:r>
              <a:rPr lang="en-US" altLang="ja-JP" sz="1600" spc="10" dirty="0">
                <a:ea typeface="游ゴシック"/>
              </a:rPr>
              <a:t>2022</a:t>
            </a:r>
            <a:r>
              <a:rPr lang="ja-JP" altLang="en-US" sz="1600" spc="10" dirty="0">
                <a:ea typeface="游ゴシック"/>
              </a:rPr>
              <a:t>年度の作成リストでは研究者</a:t>
            </a:r>
            <a:r>
              <a:rPr lang="en-US" altLang="ja-JP" sz="1600" spc="10" dirty="0">
                <a:ea typeface="游ゴシック"/>
              </a:rPr>
              <a:t>45</a:t>
            </a:r>
            <a:r>
              <a:rPr lang="ja-JP" altLang="en-US" sz="1600" spc="10" dirty="0">
                <a:ea typeface="游ゴシック"/>
              </a:rPr>
              <a:t>名、</a:t>
            </a:r>
            <a:r>
              <a:rPr lang="ja-JP" altLang="en-US" sz="1600" spc="10" dirty="0">
                <a:solidFill>
                  <a:srgbClr val="0070C0"/>
                </a:solidFill>
                <a:ea typeface="游ゴシック"/>
              </a:rPr>
              <a:t>企業関係者</a:t>
            </a:r>
            <a:r>
              <a:rPr lang="en-US" altLang="ja-JP" sz="1600" spc="10" dirty="0">
                <a:solidFill>
                  <a:srgbClr val="0070C0"/>
                </a:solidFill>
                <a:ea typeface="游ゴシック"/>
              </a:rPr>
              <a:t>111</a:t>
            </a:r>
            <a:r>
              <a:rPr lang="ja-JP" altLang="en-US" sz="1600" spc="10" dirty="0">
                <a:solidFill>
                  <a:srgbClr val="0070C0"/>
                </a:solidFill>
                <a:ea typeface="游ゴシック"/>
              </a:rPr>
              <a:t>名</a:t>
            </a:r>
            <a:r>
              <a:rPr lang="ja-JP" altLang="en-US" sz="1600" spc="10" dirty="0">
                <a:ea typeface="游ゴシック"/>
              </a:rPr>
              <a:t>の提出となりましたが、提出上限数の合計</a:t>
            </a:r>
            <a:r>
              <a:rPr lang="en-US" altLang="ja-JP" sz="1600" spc="10" dirty="0">
                <a:ea typeface="游ゴシック"/>
              </a:rPr>
              <a:t>800</a:t>
            </a:r>
            <a:r>
              <a:rPr lang="ja-JP" altLang="en-US" sz="1600" spc="10" dirty="0">
                <a:ea typeface="游ゴシック"/>
              </a:rPr>
              <a:t>名まで集めたいと考えております。</a:t>
            </a:r>
            <a:endParaRPr lang="en-US" altLang="ja-JP" sz="1600" spc="10" dirty="0">
              <a:ea typeface="游ゴシック"/>
            </a:endParaRPr>
          </a:p>
          <a:p>
            <a:pPr marL="0" indent="0">
              <a:lnSpc>
                <a:spcPct val="120000"/>
              </a:lnSpc>
              <a:buNone/>
            </a:pPr>
            <a:r>
              <a:rPr lang="ja-JP" altLang="en-US" sz="1600" spc="10" dirty="0">
                <a:ea typeface="游ゴシック"/>
              </a:rPr>
              <a:t>　</a:t>
            </a:r>
            <a:r>
              <a:rPr lang="en-US" altLang="ja-JP" sz="1600" spc="10" dirty="0">
                <a:ea typeface="游ゴシック"/>
              </a:rPr>
              <a:t>QS</a:t>
            </a:r>
            <a:r>
              <a:rPr lang="ja-JP" altLang="en-US" sz="1600" spc="10" dirty="0">
                <a:ea typeface="游ゴシック"/>
              </a:rPr>
              <a:t>世界大学ランキングでは、</a:t>
            </a:r>
            <a:r>
              <a:rPr lang="en-US" altLang="ja-JP" sz="1600" spc="10" dirty="0">
                <a:ea typeface="游ゴシック"/>
              </a:rPr>
              <a:t>Academic Reputation</a:t>
            </a:r>
            <a:r>
              <a:rPr lang="ja-JP" altLang="en-US" sz="1600" spc="10" dirty="0">
                <a:ea typeface="游ゴシック"/>
              </a:rPr>
              <a:t>学術的評判は</a:t>
            </a:r>
            <a:r>
              <a:rPr lang="en-US" altLang="ja-JP" sz="1600" spc="10" dirty="0">
                <a:ea typeface="游ゴシック"/>
              </a:rPr>
              <a:t>30</a:t>
            </a:r>
            <a:r>
              <a:rPr lang="ja-JP" altLang="en-US" sz="1600" spc="10" dirty="0">
                <a:ea typeface="游ゴシック"/>
              </a:rPr>
              <a:t>％（前年度調査から</a:t>
            </a:r>
            <a:r>
              <a:rPr lang="en-US" altLang="ja-JP" sz="1600" spc="10" dirty="0">
                <a:ea typeface="游ゴシック"/>
              </a:rPr>
              <a:t>10</a:t>
            </a:r>
            <a:r>
              <a:rPr lang="ja-JP" altLang="en-US" sz="1600" spc="10" dirty="0">
                <a:ea typeface="游ゴシック"/>
              </a:rPr>
              <a:t>％割合減）、</a:t>
            </a:r>
            <a:r>
              <a:rPr lang="en-US" altLang="ja-JP" sz="1600" dirty="0">
                <a:solidFill>
                  <a:schemeClr val="tx1">
                    <a:lumMod val="75000"/>
                    <a:lumOff val="25000"/>
                  </a:schemeClr>
                </a:solidFill>
                <a:ea typeface="游ゴシック"/>
              </a:rPr>
              <a:t> </a:t>
            </a:r>
            <a:r>
              <a:rPr lang="en-US" altLang="ja-JP" sz="1600" dirty="0">
                <a:solidFill>
                  <a:srgbClr val="FF0000"/>
                </a:solidFill>
                <a:ea typeface="游ゴシック"/>
              </a:rPr>
              <a:t>Employer Reputation</a:t>
            </a:r>
            <a:r>
              <a:rPr lang="ja-JP" altLang="en-US" sz="1600" spc="10" dirty="0">
                <a:solidFill>
                  <a:srgbClr val="FF0000"/>
                </a:solidFill>
                <a:ea typeface="游ゴシック"/>
              </a:rPr>
              <a:t>企業関係者評判は</a:t>
            </a:r>
            <a:r>
              <a:rPr lang="en-US" altLang="ja-JP" sz="1600" spc="10" dirty="0">
                <a:solidFill>
                  <a:srgbClr val="FF0000"/>
                </a:solidFill>
                <a:ea typeface="游ゴシック"/>
              </a:rPr>
              <a:t>15</a:t>
            </a:r>
            <a:r>
              <a:rPr lang="ja-JP" altLang="en-US" sz="1600" spc="10" dirty="0">
                <a:solidFill>
                  <a:srgbClr val="FF0000"/>
                </a:solidFill>
                <a:ea typeface="游ゴシック"/>
              </a:rPr>
              <a:t>％</a:t>
            </a:r>
            <a:r>
              <a:rPr lang="ja-JP" altLang="en-US" sz="1600" spc="10" dirty="0">
                <a:ea typeface="游ゴシック"/>
              </a:rPr>
              <a:t>（前年度調査から</a:t>
            </a:r>
            <a:r>
              <a:rPr lang="en-US" altLang="ja-JP" sz="1600" spc="10" dirty="0">
                <a:ea typeface="游ゴシック"/>
              </a:rPr>
              <a:t>5%</a:t>
            </a:r>
            <a:r>
              <a:rPr lang="ja-JP" altLang="en-US" sz="1600" spc="10" dirty="0">
                <a:ea typeface="游ゴシック"/>
              </a:rPr>
              <a:t>増加）を占めています。</a:t>
            </a:r>
          </a:p>
        </p:txBody>
      </p:sp>
      <p:sp>
        <p:nvSpPr>
          <p:cNvPr id="5" name="正方形/長方形 4">
            <a:extLst>
              <a:ext uri="{FF2B5EF4-FFF2-40B4-BE49-F238E27FC236}">
                <a16:creationId xmlns:a16="http://schemas.microsoft.com/office/drawing/2014/main" xmlns="" id="{E41A50EC-1610-493E-A1D8-6114CADA3AA0}"/>
              </a:ext>
            </a:extLst>
          </p:cNvPr>
          <p:cNvSpPr/>
          <p:nvPr/>
        </p:nvSpPr>
        <p:spPr>
          <a:xfrm>
            <a:off x="0" y="1"/>
            <a:ext cx="12191999" cy="570757"/>
          </a:xfrm>
          <a:prstGeom prst="rect">
            <a:avLst/>
          </a:prstGeom>
          <a:solidFill>
            <a:srgbClr val="0071BC"/>
          </a:solidFill>
          <a:ln>
            <a:noFill/>
          </a:ln>
          <a:effectLst>
            <a:outerShdw blurRad="127000" dist="12700" dir="5400000" algn="t" rotWithShape="0">
              <a:schemeClr val="tx1">
                <a:lumMod val="65000"/>
                <a:lumOff val="35000"/>
                <a:alpha val="3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7" name="テキスト ボックス 6">
            <a:extLst>
              <a:ext uri="{FF2B5EF4-FFF2-40B4-BE49-F238E27FC236}">
                <a16:creationId xmlns:a16="http://schemas.microsoft.com/office/drawing/2014/main" xmlns="" id="{0A06C41D-A714-4E44-844B-C76313F454C9}"/>
              </a:ext>
            </a:extLst>
          </p:cNvPr>
          <p:cNvSpPr txBox="1"/>
          <p:nvPr/>
        </p:nvSpPr>
        <p:spPr>
          <a:xfrm>
            <a:off x="1" y="55367"/>
            <a:ext cx="12193200" cy="461665"/>
          </a:xfrm>
          <a:prstGeom prst="rect">
            <a:avLst/>
          </a:prstGeom>
          <a:noFill/>
        </p:spPr>
        <p:txBody>
          <a:bodyPr wrap="square" lIns="91440" tIns="45720" rIns="91440" bIns="45720" rtlCol="0" anchor="ctr">
            <a:spAutoFit/>
          </a:bodyPr>
          <a:lstStyle/>
          <a:p>
            <a:pPr lvl="1"/>
            <a:r>
              <a:rPr lang="ja-JP" altLang="en-US" sz="2400" b="1" spc="150" dirty="0">
                <a:solidFill>
                  <a:schemeClr val="bg1"/>
                </a:solidFill>
                <a:latin typeface="Meiryo"/>
                <a:ea typeface="Meiryo"/>
              </a:rPr>
              <a:t>２</a:t>
            </a:r>
            <a:r>
              <a:rPr lang="ja-JP" sz="2400" b="1" spc="150" dirty="0">
                <a:solidFill>
                  <a:schemeClr val="bg1"/>
                </a:solidFill>
                <a:latin typeface="Meiryo"/>
                <a:ea typeface="Meiryo"/>
              </a:rPr>
              <a:t>.　</a:t>
            </a:r>
            <a:r>
              <a:rPr lang="en-US" altLang="ja-JP" sz="2400" b="1" spc="150" dirty="0">
                <a:solidFill>
                  <a:schemeClr val="bg1"/>
                </a:solidFill>
                <a:latin typeface="Meiryo"/>
                <a:ea typeface="Meiryo"/>
              </a:rPr>
              <a:t>QS</a:t>
            </a:r>
            <a:r>
              <a:rPr lang="ja-JP" altLang="en-US" sz="2400" b="1" spc="150" dirty="0">
                <a:solidFill>
                  <a:schemeClr val="bg1"/>
                </a:solidFill>
                <a:latin typeface="Meiryo"/>
                <a:ea typeface="Meiryo"/>
              </a:rPr>
              <a:t>世界大学ランキング評判調査</a:t>
            </a:r>
            <a:r>
              <a:rPr lang="ja-JP" altLang="en-US" sz="2400" b="1" spc="150" dirty="0">
                <a:solidFill>
                  <a:schemeClr val="bg1"/>
                </a:solidFill>
                <a:latin typeface="メイリオ"/>
                <a:ea typeface="メイリオ"/>
              </a:rPr>
              <a:t>（企業関係者の評判は</a:t>
            </a:r>
            <a:r>
              <a:rPr lang="en-US" altLang="ja-JP" sz="2400" b="1" spc="150" dirty="0">
                <a:solidFill>
                  <a:schemeClr val="bg1"/>
                </a:solidFill>
                <a:latin typeface="メイリオ"/>
                <a:ea typeface="メイリオ"/>
              </a:rPr>
              <a:t>15</a:t>
            </a:r>
            <a:r>
              <a:rPr lang="ja-JP" altLang="en-US" sz="2400" b="1" spc="150" dirty="0">
                <a:solidFill>
                  <a:schemeClr val="bg1"/>
                </a:solidFill>
                <a:latin typeface="メイリオ"/>
                <a:ea typeface="メイリオ"/>
              </a:rPr>
              <a:t>％を占める）</a:t>
            </a:r>
          </a:p>
        </p:txBody>
      </p:sp>
      <p:sp>
        <p:nvSpPr>
          <p:cNvPr id="22" name="テキスト ボックス 21">
            <a:extLst>
              <a:ext uri="{FF2B5EF4-FFF2-40B4-BE49-F238E27FC236}">
                <a16:creationId xmlns:a16="http://schemas.microsoft.com/office/drawing/2014/main" xmlns="" id="{191FFAC7-9A3F-470E-B17B-416301B126A6}"/>
              </a:ext>
            </a:extLst>
          </p:cNvPr>
          <p:cNvSpPr txBox="1"/>
          <p:nvPr/>
        </p:nvSpPr>
        <p:spPr>
          <a:xfrm>
            <a:off x="5955618" y="5604778"/>
            <a:ext cx="2448905" cy="1015663"/>
          </a:xfrm>
          <a:prstGeom prst="rect">
            <a:avLst/>
          </a:prstGeom>
          <a:no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dirty="0">
                <a:ea typeface="游ゴシック"/>
              </a:rPr>
              <a:t>ランキング全体の</a:t>
            </a:r>
            <a:r>
              <a:rPr lang="en-US" altLang="ja-JP" sz="1200" dirty="0">
                <a:ea typeface="游ゴシック"/>
              </a:rPr>
              <a:t>15</a:t>
            </a:r>
            <a:r>
              <a:rPr lang="ja-JP" altLang="en-US" sz="1200" dirty="0">
                <a:ea typeface="游ゴシック"/>
              </a:rPr>
              <a:t>％を占める、</a:t>
            </a:r>
            <a:r>
              <a:rPr lang="ja-JP" altLang="en-US" sz="1200" b="1" dirty="0">
                <a:ea typeface="游ゴシック"/>
              </a:rPr>
              <a:t>「</a:t>
            </a:r>
            <a:r>
              <a:rPr lang="en-US" altLang="ja-JP" sz="1200" dirty="0">
                <a:solidFill>
                  <a:schemeClr val="tx1">
                    <a:lumMod val="75000"/>
                    <a:lumOff val="25000"/>
                  </a:schemeClr>
                </a:solidFill>
                <a:ea typeface="游ゴシック"/>
              </a:rPr>
              <a:t> Employer Reputation </a:t>
            </a:r>
            <a:r>
              <a:rPr lang="ja-JP" altLang="en-US" sz="1200" b="1" dirty="0">
                <a:ea typeface="游ゴシック"/>
              </a:rPr>
              <a:t>」</a:t>
            </a:r>
            <a:r>
              <a:rPr lang="ja-JP" altLang="en-US" sz="1200" dirty="0">
                <a:ea typeface="游ゴシック"/>
              </a:rPr>
              <a:t>。</a:t>
            </a:r>
            <a:endParaRPr lang="en-US" altLang="ja-JP" sz="1200" dirty="0">
              <a:ea typeface="游ゴシック"/>
            </a:endParaRPr>
          </a:p>
          <a:p>
            <a:r>
              <a:rPr lang="ja-JP" altLang="en-US" sz="1200" dirty="0">
                <a:ea typeface="游ゴシック"/>
              </a:rPr>
              <a:t>大学が提出した「企業関係者リスト」に記載の企業関係者がアンケート回答者となる。</a:t>
            </a:r>
            <a:endParaRPr lang="ja-JP" altLang="en-US" sz="1600" dirty="0">
              <a:ea typeface="游ゴシック"/>
            </a:endParaRPr>
          </a:p>
        </p:txBody>
      </p:sp>
      <p:sp>
        <p:nvSpPr>
          <p:cNvPr id="9" name="テキスト ボックス 8">
            <a:extLst>
              <a:ext uri="{FF2B5EF4-FFF2-40B4-BE49-F238E27FC236}">
                <a16:creationId xmlns:a16="http://schemas.microsoft.com/office/drawing/2014/main" xmlns="" id="{8AE4768E-2DEA-44B8-A955-28D236361B92}"/>
              </a:ext>
            </a:extLst>
          </p:cNvPr>
          <p:cNvSpPr txBox="1"/>
          <p:nvPr/>
        </p:nvSpPr>
        <p:spPr>
          <a:xfrm>
            <a:off x="6445965" y="646574"/>
            <a:ext cx="474799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ea typeface="游ゴシック"/>
              </a:rPr>
              <a:t>●</a:t>
            </a:r>
            <a:r>
              <a:rPr lang="en-US" altLang="ja-JP" sz="1600" b="1" dirty="0">
                <a:ea typeface="游ゴシック"/>
              </a:rPr>
              <a:t>2024</a:t>
            </a:r>
            <a:r>
              <a:rPr lang="ja-JP" altLang="en-US" sz="1600" b="1" dirty="0">
                <a:ea typeface="游ゴシック"/>
              </a:rPr>
              <a:t>QS世界大学ランキングの評価指標●</a:t>
            </a:r>
            <a:endParaRPr lang="ja-JP" altLang="en-US" sz="2000" b="1" dirty="0">
              <a:ea typeface="游ゴシック"/>
            </a:endParaRPr>
          </a:p>
        </p:txBody>
      </p:sp>
      <p:sp>
        <p:nvSpPr>
          <p:cNvPr id="8" name="テキスト ボックス 7">
            <a:extLst>
              <a:ext uri="{FF2B5EF4-FFF2-40B4-BE49-F238E27FC236}">
                <a16:creationId xmlns:a16="http://schemas.microsoft.com/office/drawing/2014/main" xmlns="" id="{C6C7D1EC-1DF8-4A2A-96C0-4AD6A51FDC1F}"/>
              </a:ext>
            </a:extLst>
          </p:cNvPr>
          <p:cNvSpPr txBox="1"/>
          <p:nvPr/>
        </p:nvSpPr>
        <p:spPr>
          <a:xfrm>
            <a:off x="8987262" y="5604777"/>
            <a:ext cx="2373549" cy="1015663"/>
          </a:xfrm>
          <a:prstGeom prst="rect">
            <a:avLst/>
          </a:prstGeom>
          <a:no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dirty="0">
                <a:ea typeface="游ゴシック"/>
              </a:rPr>
              <a:t>ランキング全体の</a:t>
            </a:r>
            <a:r>
              <a:rPr lang="en-US" altLang="ja-JP" sz="1200" dirty="0">
                <a:ea typeface="游ゴシック"/>
              </a:rPr>
              <a:t>30</a:t>
            </a:r>
            <a:r>
              <a:rPr lang="ja-JP" altLang="en-US" sz="1200" dirty="0">
                <a:ea typeface="游ゴシック"/>
              </a:rPr>
              <a:t>％を占める、「</a:t>
            </a:r>
            <a:r>
              <a:rPr lang="en-US" altLang="ja-JP" sz="1200" spc="10" dirty="0">
                <a:ea typeface="游ゴシック"/>
              </a:rPr>
              <a:t> Academic Reputation </a:t>
            </a:r>
            <a:r>
              <a:rPr lang="ja-JP" altLang="en-US" sz="1200" b="1" dirty="0">
                <a:ea typeface="游ゴシック"/>
              </a:rPr>
              <a:t>」</a:t>
            </a:r>
            <a:r>
              <a:rPr lang="ja-JP" altLang="en-US" sz="1200" dirty="0">
                <a:ea typeface="游ゴシック"/>
              </a:rPr>
              <a:t>。</a:t>
            </a:r>
            <a:endParaRPr lang="en-US" altLang="ja-JP" sz="1200" dirty="0">
              <a:ea typeface="游ゴシック"/>
            </a:endParaRPr>
          </a:p>
          <a:p>
            <a:r>
              <a:rPr lang="ja-JP" altLang="en-US" sz="1200" dirty="0">
                <a:ea typeface="游ゴシック"/>
              </a:rPr>
              <a:t>大学が提出した「研究者リスト」に記載の研究者がアンケート回答者となる。</a:t>
            </a:r>
            <a:endParaRPr lang="ja-JP" altLang="en-US" sz="1600" dirty="0">
              <a:ea typeface="游ゴシック"/>
            </a:endParaRPr>
          </a:p>
        </p:txBody>
      </p:sp>
      <p:graphicFrame>
        <p:nvGraphicFramePr>
          <p:cNvPr id="17" name="グラフ 16">
            <a:extLst>
              <a:ext uri="{FF2B5EF4-FFF2-40B4-BE49-F238E27FC236}">
                <a16:creationId xmlns:a16="http://schemas.microsoft.com/office/drawing/2014/main" xmlns="" id="{933566E0-03D9-45BA-9497-539841329548}"/>
              </a:ext>
            </a:extLst>
          </p:cNvPr>
          <p:cNvGraphicFramePr/>
          <p:nvPr>
            <p:extLst>
              <p:ext uri="{D42A27DB-BD31-4B8C-83A1-F6EECF244321}">
                <p14:modId xmlns:p14="http://schemas.microsoft.com/office/powerpoint/2010/main" val="1105380359"/>
              </p:ext>
            </p:extLst>
          </p:nvPr>
        </p:nvGraphicFramePr>
        <p:xfrm>
          <a:off x="5524138" y="950500"/>
          <a:ext cx="6496225" cy="4428896"/>
        </p:xfrm>
        <a:graphic>
          <a:graphicData uri="http://schemas.openxmlformats.org/drawingml/2006/chart">
            <c:chart xmlns:c="http://schemas.openxmlformats.org/drawingml/2006/chart" xmlns:r="http://schemas.openxmlformats.org/officeDocument/2006/relationships" r:id="rId2"/>
          </a:graphicData>
        </a:graphic>
      </p:graphicFrame>
      <p:pic>
        <p:nvPicPr>
          <p:cNvPr id="2" name="図 1">
            <a:extLst>
              <a:ext uri="{FF2B5EF4-FFF2-40B4-BE49-F238E27FC236}">
                <a16:creationId xmlns:a16="http://schemas.microsoft.com/office/drawing/2014/main" xmlns="" id="{70EDDB9F-7EB5-405B-8AEE-BCDD007D1B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012298" flipH="1">
            <a:off x="7021967" y="4585647"/>
            <a:ext cx="1456186" cy="693625"/>
          </a:xfrm>
          <a:prstGeom prst="rect">
            <a:avLst/>
          </a:prstGeom>
        </p:spPr>
      </p:pic>
      <p:pic>
        <p:nvPicPr>
          <p:cNvPr id="20" name="図 19">
            <a:extLst>
              <a:ext uri="{FF2B5EF4-FFF2-40B4-BE49-F238E27FC236}">
                <a16:creationId xmlns:a16="http://schemas.microsoft.com/office/drawing/2014/main" xmlns="" id="{9C34965A-EB74-4CF4-B7D8-4CDB9B2CF1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750845" flipH="1">
            <a:off x="7902230" y="3975476"/>
            <a:ext cx="2328327" cy="701363"/>
          </a:xfrm>
          <a:prstGeom prst="rect">
            <a:avLst/>
          </a:prstGeom>
        </p:spPr>
      </p:pic>
    </p:spTree>
    <p:extLst>
      <p:ext uri="{BB962C8B-B14F-4D97-AF65-F5344CB8AC3E}">
        <p14:creationId xmlns:p14="http://schemas.microsoft.com/office/powerpoint/2010/main" val="219085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xmlns="" id="{E41A50EC-1610-493E-A1D8-6114CADA3AA0}"/>
              </a:ext>
            </a:extLst>
          </p:cNvPr>
          <p:cNvSpPr/>
          <p:nvPr/>
        </p:nvSpPr>
        <p:spPr>
          <a:xfrm>
            <a:off x="0" y="1"/>
            <a:ext cx="12191999" cy="570757"/>
          </a:xfrm>
          <a:prstGeom prst="rect">
            <a:avLst/>
          </a:prstGeom>
          <a:solidFill>
            <a:srgbClr val="0071BC"/>
          </a:solidFill>
          <a:ln>
            <a:noFill/>
          </a:ln>
          <a:effectLst>
            <a:outerShdw blurRad="127000" dist="12700" dir="5400000" algn="t" rotWithShape="0">
              <a:schemeClr val="tx1">
                <a:lumMod val="65000"/>
                <a:lumOff val="35000"/>
                <a:alpha val="3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7" name="テキスト ボックス 6">
            <a:extLst>
              <a:ext uri="{FF2B5EF4-FFF2-40B4-BE49-F238E27FC236}">
                <a16:creationId xmlns:a16="http://schemas.microsoft.com/office/drawing/2014/main" xmlns="" id="{0A06C41D-A714-4E44-844B-C76313F454C9}"/>
              </a:ext>
            </a:extLst>
          </p:cNvPr>
          <p:cNvSpPr txBox="1"/>
          <p:nvPr/>
        </p:nvSpPr>
        <p:spPr>
          <a:xfrm>
            <a:off x="0" y="109093"/>
            <a:ext cx="11083158" cy="461665"/>
          </a:xfrm>
          <a:prstGeom prst="rect">
            <a:avLst/>
          </a:prstGeom>
          <a:noFill/>
        </p:spPr>
        <p:txBody>
          <a:bodyPr wrap="square" lIns="91440" tIns="45720" rIns="91440" bIns="45720" rtlCol="0" anchor="t">
            <a:spAutoFit/>
          </a:bodyPr>
          <a:lstStyle/>
          <a:p>
            <a:r>
              <a:rPr lang="ja-JP" altLang="en-US" sz="2400" b="1" spc="150" dirty="0">
                <a:solidFill>
                  <a:schemeClr val="bg1"/>
                </a:solidFill>
                <a:latin typeface="Meiryo"/>
                <a:ea typeface="Meiryo"/>
              </a:rPr>
              <a:t>　３</a:t>
            </a:r>
            <a:r>
              <a:rPr lang="ja-JP" sz="2400" b="1" spc="150" dirty="0">
                <a:solidFill>
                  <a:schemeClr val="bg1"/>
                </a:solidFill>
                <a:latin typeface="Meiryo"/>
                <a:ea typeface="Meiryo"/>
              </a:rPr>
              <a:t>.　</a:t>
            </a:r>
            <a:r>
              <a:rPr lang="ja-JP" altLang="en-US" sz="2400" b="1" spc="150" dirty="0">
                <a:solidFill>
                  <a:schemeClr val="bg1"/>
                </a:solidFill>
                <a:latin typeface="メイリオ"/>
                <a:ea typeface="メイリオ"/>
              </a:rPr>
              <a:t>評判調査のリスト登録でのよくある質問</a:t>
            </a:r>
          </a:p>
        </p:txBody>
      </p:sp>
      <p:sp>
        <p:nvSpPr>
          <p:cNvPr id="6" name="コンテンツ プレースホルダー 5">
            <a:extLst>
              <a:ext uri="{FF2B5EF4-FFF2-40B4-BE49-F238E27FC236}">
                <a16:creationId xmlns:a16="http://schemas.microsoft.com/office/drawing/2014/main" xmlns="" id="{E258F529-3C15-08A9-BF33-B3B58A5F68BA}"/>
              </a:ext>
            </a:extLst>
          </p:cNvPr>
          <p:cNvSpPr>
            <a:spLocks noGrp="1"/>
          </p:cNvSpPr>
          <p:nvPr>
            <p:ph idx="1"/>
          </p:nvPr>
        </p:nvSpPr>
        <p:spPr>
          <a:xfrm>
            <a:off x="224286" y="601056"/>
            <a:ext cx="11743426" cy="6147851"/>
          </a:xfrm>
        </p:spPr>
        <p:txBody>
          <a:bodyPr>
            <a:normAutofit fontScale="92500" lnSpcReduction="10000"/>
          </a:bodyPr>
          <a:lstStyle/>
          <a:p>
            <a:pPr>
              <a:lnSpc>
                <a:spcPct val="150000"/>
              </a:lnSpc>
            </a:pPr>
            <a:r>
              <a:rPr lang="en-US"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Q. </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評判調査の</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協力者</a:t>
            </a:r>
            <a:r>
              <a:rPr lang="ja-JP" altLang="en-US" sz="1800" b="1" kern="100" dirty="0">
                <a:latin typeface="游ゴシック" panose="020B0400000000000000" pitchFamily="50" charset="-128"/>
                <a:ea typeface="游ゴシック" panose="020B0400000000000000" pitchFamily="50" charset="-128"/>
                <a:cs typeface="Times New Roman" panose="02020603050405020304" pitchFamily="18" charset="0"/>
              </a:rPr>
              <a:t>リストに</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登録</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した研究者や企業人には、どのよう</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な</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連絡が</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ありますか</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8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marL="457200" lvl="1" indent="0">
              <a:lnSpc>
                <a:spcPct val="150000"/>
              </a:lnSpc>
              <a:buNone/>
            </a:pP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A: </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横浜国立大学</a:t>
            </a:r>
            <a:r>
              <a:rPr lang="ja-JP"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から提出する登録者に</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Q S</a:t>
            </a:r>
            <a:r>
              <a:rPr lang="ja-JP"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から直接メールでコンタクトされ、オンライン上で英語</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で</a:t>
            </a:r>
            <a:r>
              <a:rPr lang="ja-JP"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のアンケート</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に</a:t>
            </a:r>
            <a:r>
              <a:rPr lang="ja-JP"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回答を求められます。</a:t>
            </a:r>
            <a:endParaRPr lang="ja-JP" altLang="ja-JP" sz="1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just" fontAlgn="base">
              <a:lnSpc>
                <a:spcPct val="150000"/>
              </a:lnSpc>
            </a:pPr>
            <a:r>
              <a:rPr lang="en-US" altLang="ja-JP" sz="1800" b="1" dirty="0">
                <a:effectLst/>
                <a:latin typeface="游ゴシック" panose="020B0400000000000000" pitchFamily="50" charset="-128"/>
                <a:ea typeface="游ゴシック" panose="020B0400000000000000" pitchFamily="50" charset="-128"/>
                <a:cs typeface="Times New Roman" panose="02020603050405020304" pitchFamily="18" charset="0"/>
              </a:rPr>
              <a:t>Q. </a:t>
            </a:r>
            <a:r>
              <a:rPr lang="ja-JP" altLang="ja-JP" sz="1800" b="1" dirty="0">
                <a:effectLst/>
                <a:latin typeface="游ゴシック" panose="020B0400000000000000" pitchFamily="50" charset="-128"/>
                <a:ea typeface="游ゴシック" panose="020B0400000000000000" pitchFamily="50" charset="-128"/>
                <a:cs typeface="Times New Roman" panose="02020603050405020304" pitchFamily="18" charset="0"/>
              </a:rPr>
              <a:t>アンケートでは</a:t>
            </a:r>
            <a:r>
              <a:rPr lang="ja-JP" altLang="en-US" sz="1800" b="1"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800" b="1" dirty="0">
                <a:effectLst/>
                <a:latin typeface="游ゴシック" panose="020B0400000000000000" pitchFamily="50" charset="-128"/>
                <a:ea typeface="游ゴシック" panose="020B0400000000000000" pitchFamily="50" charset="-128"/>
                <a:cs typeface="Times New Roman" panose="02020603050405020304" pitchFamily="18" charset="0"/>
              </a:rPr>
              <a:t>どのようなことを聞かれ</a:t>
            </a:r>
            <a:r>
              <a:rPr lang="ja-JP" altLang="en-US" sz="1800" b="1" dirty="0">
                <a:effectLst/>
                <a:latin typeface="游ゴシック" panose="020B0400000000000000" pitchFamily="50" charset="-128"/>
                <a:ea typeface="游ゴシック" panose="020B0400000000000000" pitchFamily="50" charset="-128"/>
                <a:cs typeface="Times New Roman" panose="02020603050405020304" pitchFamily="18" charset="0"/>
              </a:rPr>
              <a:t>ますか。</a:t>
            </a:r>
            <a:endParaRPr lang="en-US" altLang="ja-JP" sz="1800" b="1" dirty="0">
              <a:latin typeface="游ゴシック" panose="020B0400000000000000" pitchFamily="50" charset="-128"/>
              <a:ea typeface="游ゴシック" panose="020B0400000000000000" pitchFamily="50" charset="-128"/>
              <a:cs typeface="Times New Roman" panose="02020603050405020304" pitchFamily="18" charset="0"/>
            </a:endParaRPr>
          </a:p>
          <a:p>
            <a:pPr marL="457200" lvl="1" indent="0" algn="just" fontAlgn="base">
              <a:lnSpc>
                <a:spcPct val="150000"/>
              </a:lnSpc>
              <a:buNone/>
            </a:pP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A:</a:t>
            </a:r>
            <a:r>
              <a:rPr lang="ja-JP" altLang="en-US" sz="14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その大学の卒業生の採用を希望するか、研究者の場合は特定分野における優秀大学の名を選ぶなど、大学の評判に直結する内容となります。</a:t>
            </a:r>
            <a:r>
              <a:rPr lang="en-US" altLang="ja-JP" sz="1400" dirty="0">
                <a:latin typeface="游ゴシック" panose="020B0400000000000000" pitchFamily="50" charset="-128"/>
                <a:ea typeface="游ゴシック" panose="020B0400000000000000" pitchFamily="50" charset="-128"/>
                <a:cs typeface="Times New Roman" panose="02020603050405020304" pitchFamily="18" charset="0"/>
              </a:rPr>
              <a:t/>
            </a:r>
            <a:br>
              <a:rPr lang="en-US" altLang="ja-JP" sz="1400" dirty="0">
                <a:latin typeface="游ゴシック" panose="020B0400000000000000" pitchFamily="50" charset="-128"/>
                <a:ea typeface="游ゴシック" panose="020B0400000000000000" pitchFamily="50" charset="-128"/>
                <a:cs typeface="Times New Roman" panose="02020603050405020304" pitchFamily="18" charset="0"/>
              </a:rPr>
            </a:br>
            <a:r>
              <a:rPr lang="ja-JP" altLang="en-US" sz="14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（より多くの項目において本学を挙げていただけると、最大限の効果が見込まれます</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ct val="150000"/>
              </a:lnSpc>
            </a:pPr>
            <a:r>
              <a:rPr lang="en-US" altLang="ja-JP" sz="1800" b="1" kern="100" dirty="0">
                <a:effectLst/>
                <a:latin typeface="游ゴシック" panose="020B0400000000000000" pitchFamily="50" charset="-128"/>
                <a:ea typeface="游ゴシック" panose="020B0400000000000000" pitchFamily="50" charset="-128"/>
                <a:cs typeface="Century" panose="02040604050505020304" pitchFamily="18" charset="0"/>
              </a:rPr>
              <a:t>Q. </a:t>
            </a:r>
            <a:r>
              <a:rPr lang="ja-JP" altLang="en-US" sz="1800" b="1" kern="100" dirty="0">
                <a:latin typeface="游ゴシック" panose="020B0400000000000000" pitchFamily="50" charset="-128"/>
                <a:ea typeface="游ゴシック" panose="020B0400000000000000" pitchFamily="50" charset="-128"/>
                <a:cs typeface="Century" panose="02040604050505020304" pitchFamily="18" charset="0"/>
              </a:rPr>
              <a:t>協力者リストに登録すべき</a:t>
            </a:r>
            <a:r>
              <a:rPr lang="ja-JP" altLang="ja-JP" sz="1800" b="1" kern="100" dirty="0">
                <a:effectLst/>
                <a:latin typeface="游ゴシック" panose="020B0400000000000000" pitchFamily="50" charset="-128"/>
                <a:ea typeface="游ゴシック" panose="020B0400000000000000" pitchFamily="50" charset="-128"/>
                <a:cs typeface="Century" panose="02040604050505020304" pitchFamily="18" charset="0"/>
              </a:rPr>
              <a:t>内容は</a:t>
            </a:r>
            <a:r>
              <a:rPr lang="ja-JP" altLang="en-US" sz="1800" b="1" kern="100" dirty="0">
                <a:effectLst/>
                <a:latin typeface="游ゴシック" panose="020B0400000000000000" pitchFamily="50" charset="-128"/>
                <a:ea typeface="游ゴシック" panose="020B0400000000000000" pitchFamily="50" charset="-128"/>
                <a:cs typeface="Century" panose="02040604050505020304" pitchFamily="18" charset="0"/>
              </a:rPr>
              <a:t>どのようなものですか。</a:t>
            </a:r>
            <a:endParaRPr lang="en-US" altLang="ja-JP" sz="18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marL="457200" lvl="1" indent="0">
              <a:lnSpc>
                <a:spcPct val="150000"/>
              </a:lnSpc>
              <a:buNone/>
            </a:pPr>
            <a:r>
              <a:rPr lang="en-US"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A: </a:t>
            </a:r>
            <a:r>
              <a:rPr lang="en-US" altLang="ja-JP" sz="1400" kern="100" dirty="0">
                <a:effectLst/>
                <a:latin typeface="游ゴシック" panose="020B0400000000000000" pitchFamily="50" charset="-128"/>
                <a:ea typeface="游ゴシック" panose="020B0400000000000000" pitchFamily="50" charset="-128"/>
                <a:cs typeface="Century" panose="02040604050505020304" pitchFamily="18" charset="0"/>
              </a:rPr>
              <a:t>QS</a:t>
            </a:r>
            <a:r>
              <a:rPr lang="ja-JP" altLang="ja-JP" sz="1400" kern="100" dirty="0">
                <a:effectLst/>
                <a:latin typeface="游ゴシック" panose="020B0400000000000000" pitchFamily="50" charset="-128"/>
                <a:ea typeface="游ゴシック" panose="020B0400000000000000" pitchFamily="50" charset="-128"/>
                <a:cs typeface="Century" panose="02040604050505020304" pitchFamily="18" charset="0"/>
              </a:rPr>
              <a:t>社</a:t>
            </a:r>
            <a:r>
              <a:rPr lang="ja-JP" altLang="en-US" sz="1400" kern="100" dirty="0">
                <a:effectLst/>
                <a:latin typeface="游ゴシック" panose="020B0400000000000000" pitchFamily="50" charset="-128"/>
                <a:ea typeface="游ゴシック" panose="020B0400000000000000" pitchFamily="50" charset="-128"/>
                <a:cs typeface="Century" panose="02040604050505020304" pitchFamily="18" charset="0"/>
              </a:rPr>
              <a:t>には以下</a:t>
            </a:r>
            <a:r>
              <a:rPr lang="ja-JP" altLang="ja-JP" sz="1400" kern="100" dirty="0">
                <a:effectLst/>
                <a:latin typeface="游ゴシック" panose="020B0400000000000000" pitchFamily="50" charset="-128"/>
                <a:ea typeface="游ゴシック" panose="020B0400000000000000" pitchFamily="50" charset="-128"/>
                <a:cs typeface="Century" panose="02040604050505020304" pitchFamily="18" charset="0"/>
              </a:rPr>
              <a:t>の情報を</a:t>
            </a:r>
            <a:r>
              <a:rPr lang="ja-JP" altLang="en-US" sz="1400" kern="100" dirty="0">
                <a:effectLst/>
                <a:latin typeface="游ゴシック" panose="020B0400000000000000" pitchFamily="50" charset="-128"/>
                <a:ea typeface="游ゴシック" panose="020B0400000000000000" pitchFamily="50" charset="-128"/>
                <a:cs typeface="Century" panose="02040604050505020304" pitchFamily="18" charset="0"/>
              </a:rPr>
              <a:t>提供</a:t>
            </a:r>
            <a:r>
              <a:rPr lang="ja-JP" altLang="ja-JP" sz="1400" kern="100" dirty="0">
                <a:effectLst/>
                <a:latin typeface="游ゴシック" panose="020B0400000000000000" pitchFamily="50" charset="-128"/>
                <a:ea typeface="游ゴシック" panose="020B0400000000000000" pitchFamily="50" charset="-128"/>
                <a:cs typeface="Century" panose="02040604050505020304" pitchFamily="18" charset="0"/>
              </a:rPr>
              <a:t>しますので、</a:t>
            </a:r>
            <a:r>
              <a:rPr lang="ja-JP" altLang="en-US" sz="1400" kern="100" dirty="0">
                <a:latin typeface="游ゴシック" panose="020B0400000000000000" pitchFamily="50" charset="-128"/>
                <a:ea typeface="游ゴシック" panose="020B0400000000000000" pitchFamily="50" charset="-128"/>
                <a:cs typeface="Century" panose="02040604050505020304" pitchFamily="18" charset="0"/>
              </a:rPr>
              <a:t>次の４に掲げる「</a:t>
            </a:r>
            <a:r>
              <a:rPr lang="ja-JP" altLang="en-US" sz="1400" kern="100" dirty="0">
                <a:effectLst/>
                <a:latin typeface="游ゴシック" panose="020B0400000000000000" pitchFamily="50" charset="-128"/>
                <a:ea typeface="游ゴシック" panose="020B0400000000000000" pitchFamily="50" charset="-128"/>
                <a:cs typeface="Century" panose="02040604050505020304" pitchFamily="18" charset="0"/>
              </a:rPr>
              <a:t>協力者リスト登録フォーム」にアクセス（</a:t>
            </a:r>
            <a:r>
              <a:rPr lang="en-US" altLang="ja-JP" sz="1400" kern="100" dirty="0">
                <a:effectLst/>
                <a:latin typeface="游ゴシック" panose="020B0400000000000000" pitchFamily="50" charset="-128"/>
                <a:ea typeface="游ゴシック" panose="020B0400000000000000" pitchFamily="50" charset="-128"/>
                <a:cs typeface="Century" panose="02040604050505020304" pitchFamily="18" charset="0"/>
              </a:rPr>
              <a:t>Forms URL</a:t>
            </a:r>
            <a:r>
              <a:rPr lang="ja-JP" altLang="en-US" sz="1400" kern="100" dirty="0">
                <a:effectLst/>
                <a:latin typeface="游ゴシック" panose="020B0400000000000000" pitchFamily="50" charset="-128"/>
                <a:ea typeface="游ゴシック" panose="020B0400000000000000" pitchFamily="50" charset="-128"/>
                <a:cs typeface="Century" panose="02040604050505020304" pitchFamily="18" charset="0"/>
              </a:rPr>
              <a:t>）いただき、情報を入力します。</a:t>
            </a:r>
            <a:endParaRPr lang="en-US" altLang="ja-JP" sz="14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marL="457200" lvl="1" indent="0">
              <a:lnSpc>
                <a:spcPct val="150000"/>
              </a:lnSpc>
              <a:buNone/>
            </a:pP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&lt; </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リスト掲載項目（全９項目）</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&gt;</a:t>
            </a:r>
          </a:p>
          <a:p>
            <a:pPr marL="457200" lvl="1" indent="0">
              <a:lnSpc>
                <a:spcPct val="150000"/>
              </a:lnSpc>
              <a:buNone/>
            </a:pP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(1)Researcher / Employer </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の区分、</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(2)Title (Dr./Mr./Ms.)</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(3)Name (First Name, Last Name)</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(4) Job Title / Position</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400" dirty="0">
              <a:latin typeface="游ゴシック" panose="020B0400000000000000" pitchFamily="50" charset="-128"/>
              <a:ea typeface="游ゴシック" panose="020B0400000000000000" pitchFamily="50" charset="-128"/>
              <a:cs typeface="Times New Roman" panose="02020603050405020304" pitchFamily="18" charset="0"/>
            </a:endParaRPr>
          </a:p>
          <a:p>
            <a:pPr marL="457200" lvl="1" indent="0">
              <a:lnSpc>
                <a:spcPct val="150000"/>
              </a:lnSpc>
              <a:buNone/>
            </a:pP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(5)Department</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(6)Name of Institution/Company</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(7)Field of research (for researchers)/ Industry (for employers)</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400" dirty="0">
              <a:latin typeface="游ゴシック" panose="020B0400000000000000" pitchFamily="50" charset="-128"/>
              <a:ea typeface="游ゴシック" panose="020B0400000000000000" pitchFamily="50" charset="-128"/>
              <a:cs typeface="Times New Roman" panose="02020603050405020304" pitchFamily="18" charset="0"/>
            </a:endParaRPr>
          </a:p>
          <a:p>
            <a:pPr marL="457200" lvl="1" indent="0">
              <a:lnSpc>
                <a:spcPct val="150000"/>
              </a:lnSpc>
              <a:buNone/>
            </a:pP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(8)Country where your Institution / Company is located </a:t>
            </a:r>
            <a:r>
              <a:rPr lang="ja-JP" altLang="en-US" sz="14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400" dirty="0">
                <a:effectLst/>
                <a:latin typeface="游ゴシック" panose="020B0400000000000000" pitchFamily="50" charset="-128"/>
                <a:ea typeface="游ゴシック" panose="020B0400000000000000" pitchFamily="50" charset="-128"/>
                <a:cs typeface="Times New Roman" panose="02020603050405020304" pitchFamily="18" charset="0"/>
              </a:rPr>
              <a:t>(9)Email Address</a:t>
            </a:r>
          </a:p>
          <a:p>
            <a:pPr>
              <a:lnSpc>
                <a:spcPct val="150000"/>
              </a:lnSpc>
            </a:pPr>
            <a:r>
              <a:rPr lang="en-US"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Q. </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企業</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関係者</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評判調査で登録が可能な“企業</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関係者</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”の定義</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がありますか。</a:t>
            </a:r>
            <a:endParaRPr lang="en-US" altLang="ja-JP" sz="18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marL="457200" lvl="1" indent="0">
              <a:lnSpc>
                <a:spcPct val="150000"/>
              </a:lnSpc>
              <a:buNone/>
            </a:pPr>
            <a:r>
              <a:rPr lang="en-US"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A: </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基本的にどんな形態</a:t>
            </a:r>
            <a:r>
              <a:rPr lang="en-US"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原文</a:t>
            </a:r>
            <a:r>
              <a:rPr lang="en-US"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public or private, domestic or international)</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であっても企業</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関係者</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の定義に含まれます。企業規模の制限はなく、個人事業主</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N P O</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法人、県庁担当者等、</a:t>
            </a:r>
            <a:r>
              <a:rPr lang="en-US"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YNU</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関係者の</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皆様</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が</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普段、交流また</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は</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共同プロジェクトにおいて連携されている組織を含めることも可能です。</a:t>
            </a:r>
            <a:r>
              <a:rPr lang="en-US" altLang="ja-JP" sz="180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endParaRPr lang="ja-JP" altLang="ja-JP" sz="18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ct val="150000"/>
              </a:lnSpc>
            </a:pPr>
            <a:r>
              <a:rPr lang="en-US"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Q. </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日本の企業</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関係者</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、また</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は</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海外法人の企業</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関係者</a:t>
            </a:r>
            <a:r>
              <a:rPr lang="ja-JP" altLang="ja-JP"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による一票の重みは同じ</a:t>
            </a:r>
            <a:r>
              <a:rPr lang="ja-JP" altLang="en-US" sz="18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ですか。</a:t>
            </a:r>
            <a:endParaRPr lang="en-US" altLang="ja-JP" sz="18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marL="457200" lvl="1" indent="0">
              <a:lnSpc>
                <a:spcPct val="150000"/>
              </a:lnSpc>
              <a:buNone/>
            </a:pPr>
            <a:r>
              <a:rPr lang="en-US"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A: </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日本の企業も海外</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の</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企業も同じです。特に</a:t>
            </a:r>
            <a:r>
              <a:rPr lang="ja-JP" altLang="en-US" sz="1400" kern="100" dirty="0">
                <a:latin typeface="游ゴシック" panose="020B0400000000000000" pitchFamily="50" charset="-128"/>
                <a:ea typeface="游ゴシック" panose="020B0400000000000000" pitchFamily="50" charset="-128"/>
                <a:cs typeface="Times New Roman" panose="02020603050405020304" pitchFamily="18" charset="0"/>
              </a:rPr>
              <a:t>、横浜国立大学</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の評判調査に</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協力</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してくださる企業</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関係者</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（国内外含め）</a:t>
            </a:r>
            <a:r>
              <a:rPr lang="ja-JP" altLang="en-US"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に協力いただける</a:t>
            </a:r>
            <a:r>
              <a:rPr lang="ja-JP" altLang="ja-JP" sz="1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と幸いです。</a:t>
            </a:r>
            <a:endParaRPr lang="ja-JP" altLang="ja-JP" sz="1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buNone/>
            </a:pPr>
            <a:endParaRPr lang="ja-JP" altLang="en-US" dirty="0"/>
          </a:p>
        </p:txBody>
      </p:sp>
    </p:spTree>
    <p:extLst>
      <p:ext uri="{BB962C8B-B14F-4D97-AF65-F5344CB8AC3E}">
        <p14:creationId xmlns:p14="http://schemas.microsoft.com/office/powerpoint/2010/main" val="169814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xmlns="" id="{E41A50EC-1610-493E-A1D8-6114CADA3AA0}"/>
              </a:ext>
            </a:extLst>
          </p:cNvPr>
          <p:cNvSpPr/>
          <p:nvPr/>
        </p:nvSpPr>
        <p:spPr>
          <a:xfrm>
            <a:off x="0" y="-4520"/>
            <a:ext cx="12192000" cy="570757"/>
          </a:xfrm>
          <a:prstGeom prst="rect">
            <a:avLst/>
          </a:prstGeom>
          <a:solidFill>
            <a:srgbClr val="0071BC"/>
          </a:solidFill>
          <a:ln>
            <a:noFill/>
          </a:ln>
          <a:effectLst>
            <a:outerShdw blurRad="127000" dist="12700" dir="5400000" algn="t" rotWithShape="0">
              <a:schemeClr val="tx1">
                <a:lumMod val="65000"/>
                <a:lumOff val="35000"/>
                <a:alpha val="3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7" name="テキスト ボックス 6">
            <a:extLst>
              <a:ext uri="{FF2B5EF4-FFF2-40B4-BE49-F238E27FC236}">
                <a16:creationId xmlns:a16="http://schemas.microsoft.com/office/drawing/2014/main" xmlns="" id="{0A06C41D-A714-4E44-844B-C76313F454C9}"/>
              </a:ext>
            </a:extLst>
          </p:cNvPr>
          <p:cNvSpPr txBox="1"/>
          <p:nvPr/>
        </p:nvSpPr>
        <p:spPr>
          <a:xfrm>
            <a:off x="0" y="107118"/>
            <a:ext cx="10788661" cy="461665"/>
          </a:xfrm>
          <a:prstGeom prst="rect">
            <a:avLst/>
          </a:prstGeom>
          <a:noFill/>
        </p:spPr>
        <p:txBody>
          <a:bodyPr wrap="square" lIns="91440" tIns="45720" rIns="91440" bIns="45720" rtlCol="0" anchor="t">
            <a:spAutoFit/>
          </a:bodyPr>
          <a:lstStyle/>
          <a:p>
            <a:r>
              <a:rPr lang="ja-JP" altLang="en-US" sz="2400" b="1" spc="150" dirty="0">
                <a:solidFill>
                  <a:schemeClr val="bg1"/>
                </a:solidFill>
                <a:latin typeface="Meiryo"/>
                <a:ea typeface="Meiryo"/>
              </a:rPr>
              <a:t>　４</a:t>
            </a:r>
            <a:r>
              <a:rPr lang="ja-JP" sz="2400" b="1" spc="150" dirty="0">
                <a:solidFill>
                  <a:schemeClr val="bg1"/>
                </a:solidFill>
                <a:latin typeface="Meiryo"/>
                <a:ea typeface="Meiryo"/>
              </a:rPr>
              <a:t>.　</a:t>
            </a:r>
            <a:r>
              <a:rPr lang="en-US" altLang="ja-JP" sz="2400" b="1" spc="150" dirty="0">
                <a:solidFill>
                  <a:schemeClr val="bg1"/>
                </a:solidFill>
                <a:latin typeface="Meiryo"/>
                <a:ea typeface="Meiryo"/>
              </a:rPr>
              <a:t>QS</a:t>
            </a:r>
            <a:r>
              <a:rPr lang="ja-JP" altLang="en-US" sz="2400" b="1" spc="150" dirty="0">
                <a:solidFill>
                  <a:schemeClr val="bg1"/>
                </a:solidFill>
                <a:latin typeface="メイリオ"/>
                <a:ea typeface="メイリオ"/>
              </a:rPr>
              <a:t>評判調査の協力者リスト登録フォーム（</a:t>
            </a:r>
            <a:r>
              <a:rPr lang="en-US" altLang="ja-JP" sz="2400" b="1" spc="150" dirty="0">
                <a:solidFill>
                  <a:schemeClr val="bg1"/>
                </a:solidFill>
                <a:latin typeface="メイリオ"/>
                <a:ea typeface="メイリオ"/>
              </a:rPr>
              <a:t>Forms URL</a:t>
            </a:r>
            <a:r>
              <a:rPr lang="ja-JP" altLang="en-US" sz="2400" b="1" spc="150" dirty="0">
                <a:solidFill>
                  <a:schemeClr val="bg1"/>
                </a:solidFill>
                <a:latin typeface="メイリオ"/>
                <a:ea typeface="メイリオ"/>
              </a:rPr>
              <a:t>）</a:t>
            </a:r>
            <a:endParaRPr lang="en-US" altLang="ja-JP" sz="2400" b="1" spc="150" dirty="0">
              <a:solidFill>
                <a:schemeClr val="bg1"/>
              </a:solidFill>
              <a:latin typeface="メイリオ"/>
              <a:ea typeface="メイリオ"/>
            </a:endParaRPr>
          </a:p>
        </p:txBody>
      </p:sp>
      <p:sp>
        <p:nvSpPr>
          <p:cNvPr id="11" name="正方形/長方形 10">
            <a:extLst>
              <a:ext uri="{FF2B5EF4-FFF2-40B4-BE49-F238E27FC236}">
                <a16:creationId xmlns:a16="http://schemas.microsoft.com/office/drawing/2014/main" xmlns="" id="{C684D9D7-B43A-4F78-9269-0E0C7AB2857B}"/>
              </a:ext>
            </a:extLst>
          </p:cNvPr>
          <p:cNvSpPr/>
          <p:nvPr/>
        </p:nvSpPr>
        <p:spPr>
          <a:xfrm>
            <a:off x="707384" y="932155"/>
            <a:ext cx="6625572" cy="47673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a:solidFill>
                <a:schemeClr val="tx1"/>
              </a:solidFill>
            </a:endParaRPr>
          </a:p>
        </p:txBody>
      </p:sp>
      <p:pic>
        <p:nvPicPr>
          <p:cNvPr id="13" name="図 12">
            <a:extLst>
              <a:ext uri="{FF2B5EF4-FFF2-40B4-BE49-F238E27FC236}">
                <a16:creationId xmlns:a16="http://schemas.microsoft.com/office/drawing/2014/main" xmlns="" id="{53B36746-C67E-6B37-0FB3-D7A17DD9AFC7}"/>
              </a:ext>
            </a:extLst>
          </p:cNvPr>
          <p:cNvPicPr>
            <a:picLocks noChangeAspect="1"/>
          </p:cNvPicPr>
          <p:nvPr/>
        </p:nvPicPr>
        <p:blipFill>
          <a:blip r:embed="rId2"/>
          <a:stretch>
            <a:fillRect/>
          </a:stretch>
        </p:blipFill>
        <p:spPr>
          <a:xfrm>
            <a:off x="899034" y="1039115"/>
            <a:ext cx="5168348" cy="3790580"/>
          </a:xfrm>
          <a:prstGeom prst="rect">
            <a:avLst/>
          </a:prstGeom>
        </p:spPr>
      </p:pic>
      <p:pic>
        <p:nvPicPr>
          <p:cNvPr id="15" name="図 14">
            <a:extLst>
              <a:ext uri="{FF2B5EF4-FFF2-40B4-BE49-F238E27FC236}">
                <a16:creationId xmlns:a16="http://schemas.microsoft.com/office/drawing/2014/main" xmlns="" id="{DB6887BE-9B39-8CCC-79CB-46ADF2CD6F7C}"/>
              </a:ext>
            </a:extLst>
          </p:cNvPr>
          <p:cNvPicPr>
            <a:picLocks noChangeAspect="1"/>
          </p:cNvPicPr>
          <p:nvPr/>
        </p:nvPicPr>
        <p:blipFill>
          <a:blip r:embed="rId3"/>
          <a:stretch>
            <a:fillRect/>
          </a:stretch>
        </p:blipFill>
        <p:spPr>
          <a:xfrm>
            <a:off x="899034" y="4937760"/>
            <a:ext cx="5168348" cy="1907745"/>
          </a:xfrm>
          <a:prstGeom prst="rect">
            <a:avLst/>
          </a:prstGeom>
        </p:spPr>
      </p:pic>
      <p:pic>
        <p:nvPicPr>
          <p:cNvPr id="17" name="図 16">
            <a:extLst>
              <a:ext uri="{FF2B5EF4-FFF2-40B4-BE49-F238E27FC236}">
                <a16:creationId xmlns:a16="http://schemas.microsoft.com/office/drawing/2014/main" xmlns="" id="{644C8B5A-1E36-695C-A046-C45203ABC115}"/>
              </a:ext>
            </a:extLst>
          </p:cNvPr>
          <p:cNvPicPr>
            <a:picLocks noChangeAspect="1"/>
          </p:cNvPicPr>
          <p:nvPr/>
        </p:nvPicPr>
        <p:blipFill>
          <a:blip r:embed="rId4"/>
          <a:stretch>
            <a:fillRect/>
          </a:stretch>
        </p:blipFill>
        <p:spPr>
          <a:xfrm>
            <a:off x="6344787" y="1039115"/>
            <a:ext cx="5036253" cy="5795010"/>
          </a:xfrm>
          <a:prstGeom prst="rect">
            <a:avLst/>
          </a:prstGeom>
        </p:spPr>
      </p:pic>
      <p:sp>
        <p:nvSpPr>
          <p:cNvPr id="2" name="テキスト ボックス 1">
            <a:extLst>
              <a:ext uri="{FF2B5EF4-FFF2-40B4-BE49-F238E27FC236}">
                <a16:creationId xmlns:a16="http://schemas.microsoft.com/office/drawing/2014/main" xmlns="" id="{E109F367-2F2E-827C-33AD-249DBE6764F2}"/>
              </a:ext>
            </a:extLst>
          </p:cNvPr>
          <p:cNvSpPr txBox="1"/>
          <p:nvPr/>
        </p:nvSpPr>
        <p:spPr>
          <a:xfrm>
            <a:off x="822960" y="620270"/>
            <a:ext cx="5273040" cy="369332"/>
          </a:xfrm>
          <a:prstGeom prst="rect">
            <a:avLst/>
          </a:prstGeom>
          <a:noFill/>
        </p:spPr>
        <p:txBody>
          <a:bodyPr wrap="square" rtlCol="0">
            <a:spAutoFit/>
          </a:bodyPr>
          <a:lstStyle/>
          <a:p>
            <a:r>
              <a:rPr lang="en-US" altLang="ja-JP" sz="1800" b="1" i="1" u="sng" kern="100" dirty="0">
                <a:solidFill>
                  <a:srgbClr val="0000FF"/>
                </a:solidFill>
                <a:effectLst/>
                <a:latin typeface="HG丸ｺﾞｼｯｸM-PRO" panose="020F0600000000000000" pitchFamily="50" charset="-128"/>
                <a:ea typeface="ＭＳ 明朝" panose="02020609040205080304" pitchFamily="17" charset="-128"/>
                <a:cs typeface="Times New Roman" panose="02020603050405020304" pitchFamily="18" charset="0"/>
                <a:hlinkClick r:id="rId5"/>
              </a:rPr>
              <a:t>https://forms.office.com/r/9hsME2syve</a:t>
            </a:r>
            <a:endParaRPr kumimoji="1" lang="ja-JP" altLang="en-US" b="1" i="1" dirty="0"/>
          </a:p>
        </p:txBody>
      </p:sp>
    </p:spTree>
    <p:extLst>
      <p:ext uri="{BB962C8B-B14F-4D97-AF65-F5344CB8AC3E}">
        <p14:creationId xmlns:p14="http://schemas.microsoft.com/office/powerpoint/2010/main" val="34641873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4FC343BA7F902459A272D45AF73C70B" ma:contentTypeVersion="2" ma:contentTypeDescription="新しいドキュメントを作成します。" ma:contentTypeScope="" ma:versionID="a42119dc00a0e67047e90e8c14f53fee">
  <xsd:schema xmlns:xsd="http://www.w3.org/2001/XMLSchema" xmlns:xs="http://www.w3.org/2001/XMLSchema" xmlns:p="http://schemas.microsoft.com/office/2006/metadata/properties" xmlns:ns2="43d13b5f-e2e5-4dff-a314-b9f365784caf" targetNamespace="http://schemas.microsoft.com/office/2006/metadata/properties" ma:root="true" ma:fieldsID="29585003714e20295c241adbfde47e1d" ns2:_="">
    <xsd:import namespace="43d13b5f-e2e5-4dff-a314-b9f365784ca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d13b5f-e2e5-4dff-a314-b9f365784c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2DA6EE-8D5B-40B2-9BBA-7DBF3DA7D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13b5f-e2e5-4dff-a314-b9f365784c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19C3FF-7FE8-4D01-8B91-9D2769AE3A36}">
  <ds:schemaRefs>
    <ds:schemaRef ds:uri="http://schemas.microsoft.com/office/2006/documentManagement/types"/>
    <ds:schemaRef ds:uri="http://purl.org/dc/terms/"/>
    <ds:schemaRef ds:uri="http://schemas.openxmlformats.org/package/2006/metadata/core-properties"/>
    <ds:schemaRef ds:uri="http://purl.org/dc/dcmitype/"/>
    <ds:schemaRef ds:uri="43d13b5f-e2e5-4dff-a314-b9f365784caf"/>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2B0C249-2164-4E4B-9FBE-F2F6F8C98D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3605</TotalTime>
  <Words>208</Words>
  <Application>Microsoft Office PowerPoint</Application>
  <PresentationFormat>ワイド画面</PresentationFormat>
  <Paragraphs>33</Paragraphs>
  <Slides>4</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HG丸ｺﾞｼｯｸM-PRO</vt:lpstr>
      <vt:lpstr>ＭＳ Ｐゴシック</vt:lpstr>
      <vt:lpstr>ＭＳ 明朝</vt:lpstr>
      <vt:lpstr>Meiryo</vt:lpstr>
      <vt:lpstr>Meiryo</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uematsu-kiyoko-kz@ynu.ac.jp</dc:creator>
  <cp:lastModifiedBy>Microsoft アカウント</cp:lastModifiedBy>
  <cp:revision>300</cp:revision>
  <cp:lastPrinted>2023-12-08T02:18:03Z</cp:lastPrinted>
  <dcterms:created xsi:type="dcterms:W3CDTF">2020-10-09T04:15:01Z</dcterms:created>
  <dcterms:modified xsi:type="dcterms:W3CDTF">2023-12-08T02:19:29Z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0x010100D4FC343BA7F902459A272D45AF73C70B</vt:lpwstr>
  </property>
</Properties>
</file>